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1"/>
  </p:notesMasterIdLst>
  <p:sldIdLst>
    <p:sldId id="256" r:id="rId5"/>
    <p:sldId id="257" r:id="rId6"/>
    <p:sldId id="296" r:id="rId7"/>
    <p:sldId id="259" r:id="rId8"/>
    <p:sldId id="272" r:id="rId9"/>
    <p:sldId id="266" r:id="rId10"/>
    <p:sldId id="265" r:id="rId11"/>
    <p:sldId id="262" r:id="rId12"/>
    <p:sldId id="278" r:id="rId13"/>
    <p:sldId id="279" r:id="rId14"/>
    <p:sldId id="304" r:id="rId15"/>
    <p:sldId id="258" r:id="rId16"/>
    <p:sldId id="268" r:id="rId17"/>
    <p:sldId id="267" r:id="rId18"/>
    <p:sldId id="299" r:id="rId19"/>
    <p:sldId id="28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ny Letts" initials="TL" lastIdx="1" clrIdx="0">
    <p:extLst>
      <p:ext uri="{19B8F6BF-5375-455C-9EA6-DF929625EA0E}">
        <p15:presenceInfo xmlns:p15="http://schemas.microsoft.com/office/powerpoint/2012/main" userId="S::tony@trendcare.com.au::0afa9869-eb00-484d-b315-6de7984d7af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FF80"/>
    <a:srgbClr val="376DA5"/>
    <a:srgbClr val="000E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549" autoAdjust="0"/>
    <p:restoredTop sz="80179" autoAdjust="0"/>
  </p:normalViewPr>
  <p:slideViewPr>
    <p:cSldViewPr snapToGrid="0">
      <p:cViewPr varScale="1">
        <p:scale>
          <a:sx n="61" d="100"/>
          <a:sy n="61" d="100"/>
        </p:scale>
        <p:origin x="66"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D0CEC-428D-41F4-89AF-EDD3B9B1136F}" type="datetimeFigureOut">
              <a:rPr lang="en-AU" smtClean="0"/>
              <a:t>8/06/2021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5671D3-029C-484D-B806-006E165F6C80}" type="slidenum">
              <a:rPr lang="en-AU" smtClean="0"/>
              <a:t>‹#›</a:t>
            </a:fld>
            <a:endParaRPr lang="en-AU"/>
          </a:p>
        </p:txBody>
      </p:sp>
    </p:spTree>
    <p:extLst>
      <p:ext uri="{BB962C8B-B14F-4D97-AF65-F5344CB8AC3E}">
        <p14:creationId xmlns:p14="http://schemas.microsoft.com/office/powerpoint/2010/main" val="3818920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Allocate Staff Screen</a:t>
            </a:r>
          </a:p>
          <a:p>
            <a:r>
              <a:rPr lang="en-AU" dirty="0"/>
              <a:t>Total Hours column has been split, now shows as:</a:t>
            </a:r>
          </a:p>
          <a:p>
            <a:r>
              <a:rPr lang="en-AU" dirty="0"/>
              <a:t>Work Hours and Absent Hours</a:t>
            </a:r>
          </a:p>
        </p:txBody>
      </p:sp>
      <p:sp>
        <p:nvSpPr>
          <p:cNvPr id="4" name="Slide Number Placeholder 3"/>
          <p:cNvSpPr>
            <a:spLocks noGrp="1"/>
          </p:cNvSpPr>
          <p:nvPr>
            <p:ph type="sldNum" sz="quarter" idx="5"/>
          </p:nvPr>
        </p:nvSpPr>
        <p:spPr/>
        <p:txBody>
          <a:bodyPr/>
          <a:lstStyle/>
          <a:p>
            <a:fld id="{BD5671D3-029C-484D-B806-006E165F6C80}" type="slidenum">
              <a:rPr lang="en-AU" smtClean="0"/>
              <a:t>2</a:t>
            </a:fld>
            <a:endParaRPr lang="en-AU"/>
          </a:p>
        </p:txBody>
      </p:sp>
    </p:spTree>
    <p:extLst>
      <p:ext uri="{BB962C8B-B14F-4D97-AF65-F5344CB8AC3E}">
        <p14:creationId xmlns:p14="http://schemas.microsoft.com/office/powerpoint/2010/main" val="2415755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Allocate Staff Screen</a:t>
            </a:r>
          </a:p>
          <a:p>
            <a:r>
              <a:rPr lang="en-AU" dirty="0"/>
              <a:t>Total Hours column has been split, now shows as:</a:t>
            </a:r>
          </a:p>
          <a:p>
            <a:r>
              <a:rPr lang="en-AU" dirty="0"/>
              <a:t>Work Hours and Absent Hours</a:t>
            </a:r>
          </a:p>
        </p:txBody>
      </p:sp>
      <p:sp>
        <p:nvSpPr>
          <p:cNvPr id="4" name="Slide Number Placeholder 3"/>
          <p:cNvSpPr>
            <a:spLocks noGrp="1"/>
          </p:cNvSpPr>
          <p:nvPr>
            <p:ph type="sldNum" sz="quarter" idx="5"/>
          </p:nvPr>
        </p:nvSpPr>
        <p:spPr/>
        <p:txBody>
          <a:bodyPr/>
          <a:lstStyle/>
          <a:p>
            <a:fld id="{BD5671D3-029C-484D-B806-006E165F6C80}" type="slidenum">
              <a:rPr lang="en-AU" smtClean="0"/>
              <a:t>3</a:t>
            </a:fld>
            <a:endParaRPr lang="en-AU"/>
          </a:p>
        </p:txBody>
      </p:sp>
    </p:spTree>
    <p:extLst>
      <p:ext uri="{BB962C8B-B14F-4D97-AF65-F5344CB8AC3E}">
        <p14:creationId xmlns:p14="http://schemas.microsoft.com/office/powerpoint/2010/main" val="2950118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D5671D3-029C-484D-B806-006E165F6C80}" type="slidenum">
              <a:rPr lang="en-AU" smtClean="0"/>
              <a:t>4</a:t>
            </a:fld>
            <a:endParaRPr lang="en-AU"/>
          </a:p>
        </p:txBody>
      </p:sp>
    </p:spTree>
    <p:extLst>
      <p:ext uri="{BB962C8B-B14F-4D97-AF65-F5344CB8AC3E}">
        <p14:creationId xmlns:p14="http://schemas.microsoft.com/office/powerpoint/2010/main" val="2222770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FF711-54FF-4D76-ADBF-73C7CE4A89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A53700C6-D314-451F-951D-2D23A0860E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7" name="Date Placeholder 6">
            <a:extLst>
              <a:ext uri="{FF2B5EF4-FFF2-40B4-BE49-F238E27FC236}">
                <a16:creationId xmlns:a16="http://schemas.microsoft.com/office/drawing/2014/main" id="{5E7FE043-BEDD-4BC8-8C3D-C81A704207CF}"/>
              </a:ext>
            </a:extLst>
          </p:cNvPr>
          <p:cNvSpPr>
            <a:spLocks noGrp="1"/>
          </p:cNvSpPr>
          <p:nvPr>
            <p:ph type="dt" sz="half" idx="10"/>
          </p:nvPr>
        </p:nvSpPr>
        <p:spPr/>
        <p:txBody>
          <a:bodyPr/>
          <a:lstStyle/>
          <a:p>
            <a:fld id="{78C58214-98A5-4512-8725-E41645579831}" type="datetime1">
              <a:rPr lang="en-AU" smtClean="0"/>
              <a:t>8/06/2021</a:t>
            </a:fld>
            <a:endParaRPr lang="en-AU"/>
          </a:p>
        </p:txBody>
      </p:sp>
      <p:sp>
        <p:nvSpPr>
          <p:cNvPr id="8" name="Footer Placeholder 7">
            <a:extLst>
              <a:ext uri="{FF2B5EF4-FFF2-40B4-BE49-F238E27FC236}">
                <a16:creationId xmlns:a16="http://schemas.microsoft.com/office/drawing/2014/main" id="{D9009A4C-B9F8-4CC0-A610-0DA93280D8AD}"/>
              </a:ext>
            </a:extLst>
          </p:cNvPr>
          <p:cNvSpPr>
            <a:spLocks noGrp="1"/>
          </p:cNvSpPr>
          <p:nvPr>
            <p:ph type="ftr" sz="quarter" idx="11"/>
          </p:nvPr>
        </p:nvSpPr>
        <p:spPr/>
        <p:txBody>
          <a:bodyPr/>
          <a:lstStyle/>
          <a:p>
            <a:r>
              <a:rPr lang="en-GB"/>
              <a:t>Trend Care Systems Pty Ltd 2020</a:t>
            </a:r>
            <a:endParaRPr lang="en-AU"/>
          </a:p>
        </p:txBody>
      </p:sp>
      <p:sp>
        <p:nvSpPr>
          <p:cNvPr id="9" name="Slide Number Placeholder 8">
            <a:extLst>
              <a:ext uri="{FF2B5EF4-FFF2-40B4-BE49-F238E27FC236}">
                <a16:creationId xmlns:a16="http://schemas.microsoft.com/office/drawing/2014/main" id="{7B83B90B-0459-4B4B-B32A-77B32A68A816}"/>
              </a:ext>
            </a:extLst>
          </p:cNvPr>
          <p:cNvSpPr>
            <a:spLocks noGrp="1"/>
          </p:cNvSpPr>
          <p:nvPr>
            <p:ph type="sldNum" sz="quarter" idx="12"/>
          </p:nvPr>
        </p:nvSpPr>
        <p:spPr/>
        <p:txBody>
          <a:bodyPr/>
          <a:lstStyle/>
          <a:p>
            <a:fld id="{11A61DAD-6A46-4001-AD08-8C0C01E93E80}" type="slidenum">
              <a:rPr lang="en-AU" smtClean="0"/>
              <a:t>‹#›</a:t>
            </a:fld>
            <a:endParaRPr lang="en-AU"/>
          </a:p>
        </p:txBody>
      </p:sp>
    </p:spTree>
    <p:extLst>
      <p:ext uri="{BB962C8B-B14F-4D97-AF65-F5344CB8AC3E}">
        <p14:creationId xmlns:p14="http://schemas.microsoft.com/office/powerpoint/2010/main" val="1960590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DCEB8-287F-497B-A1C7-D4CCE1837322}"/>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D5FD893-329B-4821-9FAE-4FC1F61CF7F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3677009-B362-423E-B2D9-10F8678E9CBB}"/>
              </a:ext>
            </a:extLst>
          </p:cNvPr>
          <p:cNvSpPr>
            <a:spLocks noGrp="1"/>
          </p:cNvSpPr>
          <p:nvPr>
            <p:ph type="dt" sz="half" idx="10"/>
          </p:nvPr>
        </p:nvSpPr>
        <p:spPr/>
        <p:txBody>
          <a:bodyPr/>
          <a:lstStyle/>
          <a:p>
            <a:fld id="{398231D7-3BE4-44E3-B2BA-5FEBFA55F829}" type="datetime1">
              <a:rPr lang="en-AU" smtClean="0"/>
              <a:t>8/06/2021</a:t>
            </a:fld>
            <a:endParaRPr lang="en-AU"/>
          </a:p>
        </p:txBody>
      </p:sp>
      <p:sp>
        <p:nvSpPr>
          <p:cNvPr id="5" name="Footer Placeholder 4">
            <a:extLst>
              <a:ext uri="{FF2B5EF4-FFF2-40B4-BE49-F238E27FC236}">
                <a16:creationId xmlns:a16="http://schemas.microsoft.com/office/drawing/2014/main" id="{AF6FDAEF-AEFE-486B-B1D7-429811EED4AE}"/>
              </a:ext>
            </a:extLst>
          </p:cNvPr>
          <p:cNvSpPr>
            <a:spLocks noGrp="1"/>
          </p:cNvSpPr>
          <p:nvPr>
            <p:ph type="ftr" sz="quarter" idx="11"/>
          </p:nvPr>
        </p:nvSpPr>
        <p:spPr/>
        <p:txBody>
          <a:bodyPr/>
          <a:lstStyle/>
          <a:p>
            <a:r>
              <a:rPr lang="en-GB"/>
              <a:t>Trend Care Systems Pty Ltd 2020</a:t>
            </a:r>
            <a:endParaRPr lang="en-AU"/>
          </a:p>
        </p:txBody>
      </p:sp>
      <p:sp>
        <p:nvSpPr>
          <p:cNvPr id="6" name="Slide Number Placeholder 5">
            <a:extLst>
              <a:ext uri="{FF2B5EF4-FFF2-40B4-BE49-F238E27FC236}">
                <a16:creationId xmlns:a16="http://schemas.microsoft.com/office/drawing/2014/main" id="{84D09A8D-627D-40B0-95F8-6F5C67445A22}"/>
              </a:ext>
            </a:extLst>
          </p:cNvPr>
          <p:cNvSpPr>
            <a:spLocks noGrp="1"/>
          </p:cNvSpPr>
          <p:nvPr>
            <p:ph type="sldNum" sz="quarter" idx="12"/>
          </p:nvPr>
        </p:nvSpPr>
        <p:spPr/>
        <p:txBody>
          <a:bodyPr/>
          <a:lstStyle/>
          <a:p>
            <a:fld id="{11A61DAD-6A46-4001-AD08-8C0C01E93E80}" type="slidenum">
              <a:rPr lang="en-AU" smtClean="0"/>
              <a:t>‹#›</a:t>
            </a:fld>
            <a:endParaRPr lang="en-AU"/>
          </a:p>
        </p:txBody>
      </p:sp>
    </p:spTree>
    <p:extLst>
      <p:ext uri="{BB962C8B-B14F-4D97-AF65-F5344CB8AC3E}">
        <p14:creationId xmlns:p14="http://schemas.microsoft.com/office/powerpoint/2010/main" val="451911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36668E-11D3-4283-8F8C-08ED538D782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2E8153F-FB25-4029-A1E4-06BDBBA5FF6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9DB55B5-ED6D-4E30-B907-D33B1298D293}"/>
              </a:ext>
            </a:extLst>
          </p:cNvPr>
          <p:cNvSpPr>
            <a:spLocks noGrp="1"/>
          </p:cNvSpPr>
          <p:nvPr>
            <p:ph type="dt" sz="half" idx="10"/>
          </p:nvPr>
        </p:nvSpPr>
        <p:spPr/>
        <p:txBody>
          <a:bodyPr/>
          <a:lstStyle/>
          <a:p>
            <a:fld id="{E12145B0-AA52-441E-8562-FEC3AB920D0B}" type="datetime1">
              <a:rPr lang="en-AU" smtClean="0"/>
              <a:t>8/06/2021</a:t>
            </a:fld>
            <a:endParaRPr lang="en-AU"/>
          </a:p>
        </p:txBody>
      </p:sp>
      <p:sp>
        <p:nvSpPr>
          <p:cNvPr id="5" name="Footer Placeholder 4">
            <a:extLst>
              <a:ext uri="{FF2B5EF4-FFF2-40B4-BE49-F238E27FC236}">
                <a16:creationId xmlns:a16="http://schemas.microsoft.com/office/drawing/2014/main" id="{4F0BD8F6-867B-48C8-985C-E26ED8206C22}"/>
              </a:ext>
            </a:extLst>
          </p:cNvPr>
          <p:cNvSpPr>
            <a:spLocks noGrp="1"/>
          </p:cNvSpPr>
          <p:nvPr>
            <p:ph type="ftr" sz="quarter" idx="11"/>
          </p:nvPr>
        </p:nvSpPr>
        <p:spPr/>
        <p:txBody>
          <a:bodyPr/>
          <a:lstStyle/>
          <a:p>
            <a:r>
              <a:rPr lang="en-GB"/>
              <a:t>Trend Care Systems Pty Ltd 2020</a:t>
            </a:r>
            <a:endParaRPr lang="en-AU"/>
          </a:p>
        </p:txBody>
      </p:sp>
      <p:sp>
        <p:nvSpPr>
          <p:cNvPr id="6" name="Slide Number Placeholder 5">
            <a:extLst>
              <a:ext uri="{FF2B5EF4-FFF2-40B4-BE49-F238E27FC236}">
                <a16:creationId xmlns:a16="http://schemas.microsoft.com/office/drawing/2014/main" id="{F55BE52F-397C-44E6-9EAA-F671A833EB9D}"/>
              </a:ext>
            </a:extLst>
          </p:cNvPr>
          <p:cNvSpPr>
            <a:spLocks noGrp="1"/>
          </p:cNvSpPr>
          <p:nvPr>
            <p:ph type="sldNum" sz="quarter" idx="12"/>
          </p:nvPr>
        </p:nvSpPr>
        <p:spPr/>
        <p:txBody>
          <a:bodyPr/>
          <a:lstStyle/>
          <a:p>
            <a:fld id="{11A61DAD-6A46-4001-AD08-8C0C01E93E80}" type="slidenum">
              <a:rPr lang="en-AU" smtClean="0"/>
              <a:t>‹#›</a:t>
            </a:fld>
            <a:endParaRPr lang="en-AU"/>
          </a:p>
        </p:txBody>
      </p:sp>
    </p:spTree>
    <p:extLst>
      <p:ext uri="{BB962C8B-B14F-4D97-AF65-F5344CB8AC3E}">
        <p14:creationId xmlns:p14="http://schemas.microsoft.com/office/powerpoint/2010/main" val="28194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AFD7E-B46E-401A-9CD6-6D69FB49B40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76E1F4B-D7CE-4465-98B1-2427914C207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718FAAD-AE1F-4119-BC47-5BED0A73CAC4}"/>
              </a:ext>
            </a:extLst>
          </p:cNvPr>
          <p:cNvSpPr>
            <a:spLocks noGrp="1"/>
          </p:cNvSpPr>
          <p:nvPr>
            <p:ph type="dt" sz="half" idx="10"/>
          </p:nvPr>
        </p:nvSpPr>
        <p:spPr/>
        <p:txBody>
          <a:bodyPr/>
          <a:lstStyle/>
          <a:p>
            <a:fld id="{09192033-E12F-4CD5-A1AD-1C5780710882}" type="datetime1">
              <a:rPr lang="en-AU" smtClean="0"/>
              <a:t>8/06/2021</a:t>
            </a:fld>
            <a:endParaRPr lang="en-AU"/>
          </a:p>
        </p:txBody>
      </p:sp>
      <p:sp>
        <p:nvSpPr>
          <p:cNvPr id="5" name="Footer Placeholder 4">
            <a:extLst>
              <a:ext uri="{FF2B5EF4-FFF2-40B4-BE49-F238E27FC236}">
                <a16:creationId xmlns:a16="http://schemas.microsoft.com/office/drawing/2014/main" id="{52F1DF8A-E7DF-4FCB-BA4F-AE6C55B9D9C8}"/>
              </a:ext>
            </a:extLst>
          </p:cNvPr>
          <p:cNvSpPr>
            <a:spLocks noGrp="1"/>
          </p:cNvSpPr>
          <p:nvPr>
            <p:ph type="ftr" sz="quarter" idx="11"/>
          </p:nvPr>
        </p:nvSpPr>
        <p:spPr/>
        <p:txBody>
          <a:bodyPr/>
          <a:lstStyle/>
          <a:p>
            <a:r>
              <a:rPr lang="en-GB"/>
              <a:t>Trend Care Systems Pty Ltd 2020</a:t>
            </a:r>
          </a:p>
        </p:txBody>
      </p:sp>
      <p:sp>
        <p:nvSpPr>
          <p:cNvPr id="6" name="Slide Number Placeholder 5">
            <a:extLst>
              <a:ext uri="{FF2B5EF4-FFF2-40B4-BE49-F238E27FC236}">
                <a16:creationId xmlns:a16="http://schemas.microsoft.com/office/drawing/2014/main" id="{134FC092-440E-42B2-80B6-8681CCC5A6AD}"/>
              </a:ext>
            </a:extLst>
          </p:cNvPr>
          <p:cNvSpPr>
            <a:spLocks noGrp="1"/>
          </p:cNvSpPr>
          <p:nvPr>
            <p:ph type="sldNum" sz="quarter" idx="12"/>
          </p:nvPr>
        </p:nvSpPr>
        <p:spPr/>
        <p:txBody>
          <a:bodyPr/>
          <a:lstStyle/>
          <a:p>
            <a:fld id="{11A61DAD-6A46-4001-AD08-8C0C01E93E80}" type="slidenum">
              <a:rPr lang="en-AU" smtClean="0"/>
              <a:t>‹#›</a:t>
            </a:fld>
            <a:endParaRPr lang="en-AU"/>
          </a:p>
        </p:txBody>
      </p:sp>
    </p:spTree>
    <p:extLst>
      <p:ext uri="{BB962C8B-B14F-4D97-AF65-F5344CB8AC3E}">
        <p14:creationId xmlns:p14="http://schemas.microsoft.com/office/powerpoint/2010/main" val="746077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AA193-BB9D-49C3-B068-E1D74CA906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BAB27BEC-2E3C-42B4-9925-0467A1F4BB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22081CA-2356-4585-936F-BE1485B85162}"/>
              </a:ext>
            </a:extLst>
          </p:cNvPr>
          <p:cNvSpPr>
            <a:spLocks noGrp="1"/>
          </p:cNvSpPr>
          <p:nvPr>
            <p:ph type="dt" sz="half" idx="10"/>
          </p:nvPr>
        </p:nvSpPr>
        <p:spPr/>
        <p:txBody>
          <a:bodyPr/>
          <a:lstStyle/>
          <a:p>
            <a:fld id="{4CF8BEE9-BC14-4CC3-9962-C3439E81247C}" type="datetime1">
              <a:rPr lang="en-AU" smtClean="0"/>
              <a:t>8/06/2021</a:t>
            </a:fld>
            <a:endParaRPr lang="en-AU"/>
          </a:p>
        </p:txBody>
      </p:sp>
      <p:sp>
        <p:nvSpPr>
          <p:cNvPr id="5" name="Footer Placeholder 4">
            <a:extLst>
              <a:ext uri="{FF2B5EF4-FFF2-40B4-BE49-F238E27FC236}">
                <a16:creationId xmlns:a16="http://schemas.microsoft.com/office/drawing/2014/main" id="{5E3A7ECA-6003-4956-82E7-58073C542C5B}"/>
              </a:ext>
            </a:extLst>
          </p:cNvPr>
          <p:cNvSpPr>
            <a:spLocks noGrp="1"/>
          </p:cNvSpPr>
          <p:nvPr>
            <p:ph type="ftr" sz="quarter" idx="11"/>
          </p:nvPr>
        </p:nvSpPr>
        <p:spPr/>
        <p:txBody>
          <a:bodyPr/>
          <a:lstStyle/>
          <a:p>
            <a:r>
              <a:rPr lang="en-GB"/>
              <a:t>Trend Care Systems Pty Ltd 2020</a:t>
            </a:r>
            <a:endParaRPr lang="en-AU"/>
          </a:p>
        </p:txBody>
      </p:sp>
      <p:sp>
        <p:nvSpPr>
          <p:cNvPr id="6" name="Slide Number Placeholder 5">
            <a:extLst>
              <a:ext uri="{FF2B5EF4-FFF2-40B4-BE49-F238E27FC236}">
                <a16:creationId xmlns:a16="http://schemas.microsoft.com/office/drawing/2014/main" id="{EAC49EDD-FA0F-4AB8-BD38-627BAA87C350}"/>
              </a:ext>
            </a:extLst>
          </p:cNvPr>
          <p:cNvSpPr>
            <a:spLocks noGrp="1"/>
          </p:cNvSpPr>
          <p:nvPr>
            <p:ph type="sldNum" sz="quarter" idx="12"/>
          </p:nvPr>
        </p:nvSpPr>
        <p:spPr/>
        <p:txBody>
          <a:bodyPr/>
          <a:lstStyle/>
          <a:p>
            <a:fld id="{11A61DAD-6A46-4001-AD08-8C0C01E93E80}" type="slidenum">
              <a:rPr lang="en-AU" smtClean="0"/>
              <a:t>‹#›</a:t>
            </a:fld>
            <a:endParaRPr lang="en-AU"/>
          </a:p>
        </p:txBody>
      </p:sp>
    </p:spTree>
    <p:extLst>
      <p:ext uri="{BB962C8B-B14F-4D97-AF65-F5344CB8AC3E}">
        <p14:creationId xmlns:p14="http://schemas.microsoft.com/office/powerpoint/2010/main" val="2215806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1BBD-1CEA-4537-8233-95C12C5ECAC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D128F36-999A-48E1-934E-F5A89DB1D31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381CA8E-4A1E-43F6-847A-10F4A8F31F8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9CD3A44D-B070-48FC-A5A3-5BFADE97C60F}"/>
              </a:ext>
            </a:extLst>
          </p:cNvPr>
          <p:cNvSpPr>
            <a:spLocks noGrp="1"/>
          </p:cNvSpPr>
          <p:nvPr>
            <p:ph type="dt" sz="half" idx="10"/>
          </p:nvPr>
        </p:nvSpPr>
        <p:spPr/>
        <p:txBody>
          <a:bodyPr/>
          <a:lstStyle/>
          <a:p>
            <a:fld id="{253577A7-B96B-4C4D-BF2A-01347F7CC6C1}" type="datetime1">
              <a:rPr lang="en-AU" smtClean="0"/>
              <a:t>8/06/2021</a:t>
            </a:fld>
            <a:endParaRPr lang="en-AU"/>
          </a:p>
        </p:txBody>
      </p:sp>
      <p:sp>
        <p:nvSpPr>
          <p:cNvPr id="6" name="Footer Placeholder 5">
            <a:extLst>
              <a:ext uri="{FF2B5EF4-FFF2-40B4-BE49-F238E27FC236}">
                <a16:creationId xmlns:a16="http://schemas.microsoft.com/office/drawing/2014/main" id="{C4F5613A-7475-4DCD-93C3-0D0FC3EE1DDF}"/>
              </a:ext>
            </a:extLst>
          </p:cNvPr>
          <p:cNvSpPr>
            <a:spLocks noGrp="1"/>
          </p:cNvSpPr>
          <p:nvPr>
            <p:ph type="ftr" sz="quarter" idx="11"/>
          </p:nvPr>
        </p:nvSpPr>
        <p:spPr/>
        <p:txBody>
          <a:bodyPr/>
          <a:lstStyle/>
          <a:p>
            <a:r>
              <a:rPr lang="en-GB"/>
              <a:t>Trend Care Systems Pty Ltd 2020</a:t>
            </a:r>
            <a:endParaRPr lang="en-AU"/>
          </a:p>
        </p:txBody>
      </p:sp>
      <p:sp>
        <p:nvSpPr>
          <p:cNvPr id="7" name="Slide Number Placeholder 6">
            <a:extLst>
              <a:ext uri="{FF2B5EF4-FFF2-40B4-BE49-F238E27FC236}">
                <a16:creationId xmlns:a16="http://schemas.microsoft.com/office/drawing/2014/main" id="{3438727E-80B9-49EE-927D-35098B37FF0A}"/>
              </a:ext>
            </a:extLst>
          </p:cNvPr>
          <p:cNvSpPr>
            <a:spLocks noGrp="1"/>
          </p:cNvSpPr>
          <p:nvPr>
            <p:ph type="sldNum" sz="quarter" idx="12"/>
          </p:nvPr>
        </p:nvSpPr>
        <p:spPr/>
        <p:txBody>
          <a:bodyPr/>
          <a:lstStyle/>
          <a:p>
            <a:fld id="{11A61DAD-6A46-4001-AD08-8C0C01E93E80}" type="slidenum">
              <a:rPr lang="en-AU" smtClean="0"/>
              <a:t>‹#›</a:t>
            </a:fld>
            <a:endParaRPr lang="en-AU"/>
          </a:p>
        </p:txBody>
      </p:sp>
    </p:spTree>
    <p:extLst>
      <p:ext uri="{BB962C8B-B14F-4D97-AF65-F5344CB8AC3E}">
        <p14:creationId xmlns:p14="http://schemas.microsoft.com/office/powerpoint/2010/main" val="4100878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47EB-21C3-470C-8358-979F37986B50}"/>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9DB47A9-5703-4796-84CB-536E7ACDFD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10BAC34-7363-4D61-8057-EA060EAEE43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D22B8E5C-6CE4-400F-8D4C-B57166B63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FF7F29F-47FE-4A66-96A7-88423E802C6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FE69D153-A56C-4473-B21D-26B355746507}"/>
              </a:ext>
            </a:extLst>
          </p:cNvPr>
          <p:cNvSpPr>
            <a:spLocks noGrp="1"/>
          </p:cNvSpPr>
          <p:nvPr>
            <p:ph type="dt" sz="half" idx="10"/>
          </p:nvPr>
        </p:nvSpPr>
        <p:spPr/>
        <p:txBody>
          <a:bodyPr/>
          <a:lstStyle/>
          <a:p>
            <a:fld id="{930A0C77-7417-4925-B606-E1653C305750}" type="datetime1">
              <a:rPr lang="en-AU" smtClean="0"/>
              <a:t>8/06/2021</a:t>
            </a:fld>
            <a:endParaRPr lang="en-AU"/>
          </a:p>
        </p:txBody>
      </p:sp>
      <p:sp>
        <p:nvSpPr>
          <p:cNvPr id="8" name="Footer Placeholder 7">
            <a:extLst>
              <a:ext uri="{FF2B5EF4-FFF2-40B4-BE49-F238E27FC236}">
                <a16:creationId xmlns:a16="http://schemas.microsoft.com/office/drawing/2014/main" id="{956BA93C-8421-4C07-8D33-52C5C37CEDB2}"/>
              </a:ext>
            </a:extLst>
          </p:cNvPr>
          <p:cNvSpPr>
            <a:spLocks noGrp="1"/>
          </p:cNvSpPr>
          <p:nvPr>
            <p:ph type="ftr" sz="quarter" idx="11"/>
          </p:nvPr>
        </p:nvSpPr>
        <p:spPr/>
        <p:txBody>
          <a:bodyPr/>
          <a:lstStyle/>
          <a:p>
            <a:r>
              <a:rPr lang="en-GB"/>
              <a:t>Trend Care Systems Pty Ltd 2020</a:t>
            </a:r>
            <a:endParaRPr lang="en-AU"/>
          </a:p>
        </p:txBody>
      </p:sp>
      <p:sp>
        <p:nvSpPr>
          <p:cNvPr id="9" name="Slide Number Placeholder 8">
            <a:extLst>
              <a:ext uri="{FF2B5EF4-FFF2-40B4-BE49-F238E27FC236}">
                <a16:creationId xmlns:a16="http://schemas.microsoft.com/office/drawing/2014/main" id="{EBC3BFD0-8405-4A6A-B23A-A278AA1D8946}"/>
              </a:ext>
            </a:extLst>
          </p:cNvPr>
          <p:cNvSpPr>
            <a:spLocks noGrp="1"/>
          </p:cNvSpPr>
          <p:nvPr>
            <p:ph type="sldNum" sz="quarter" idx="12"/>
          </p:nvPr>
        </p:nvSpPr>
        <p:spPr/>
        <p:txBody>
          <a:bodyPr/>
          <a:lstStyle/>
          <a:p>
            <a:fld id="{11A61DAD-6A46-4001-AD08-8C0C01E93E80}" type="slidenum">
              <a:rPr lang="en-AU" smtClean="0"/>
              <a:t>‹#›</a:t>
            </a:fld>
            <a:endParaRPr lang="en-AU"/>
          </a:p>
        </p:txBody>
      </p:sp>
    </p:spTree>
    <p:extLst>
      <p:ext uri="{BB962C8B-B14F-4D97-AF65-F5344CB8AC3E}">
        <p14:creationId xmlns:p14="http://schemas.microsoft.com/office/powerpoint/2010/main" val="4017944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8B567-25B8-497B-BA3F-2AE7C9811B60}"/>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CF58B32E-A40C-4EB5-8004-F41D2660A4C5}"/>
              </a:ext>
            </a:extLst>
          </p:cNvPr>
          <p:cNvSpPr>
            <a:spLocks noGrp="1"/>
          </p:cNvSpPr>
          <p:nvPr>
            <p:ph type="dt" sz="half" idx="10"/>
          </p:nvPr>
        </p:nvSpPr>
        <p:spPr/>
        <p:txBody>
          <a:bodyPr/>
          <a:lstStyle/>
          <a:p>
            <a:fld id="{3751040F-5EC6-414B-BEF2-E4C3740C9AF9}" type="datetime1">
              <a:rPr lang="en-AU" smtClean="0"/>
              <a:t>8/06/2021</a:t>
            </a:fld>
            <a:endParaRPr lang="en-AU"/>
          </a:p>
        </p:txBody>
      </p:sp>
      <p:sp>
        <p:nvSpPr>
          <p:cNvPr id="4" name="Footer Placeholder 3">
            <a:extLst>
              <a:ext uri="{FF2B5EF4-FFF2-40B4-BE49-F238E27FC236}">
                <a16:creationId xmlns:a16="http://schemas.microsoft.com/office/drawing/2014/main" id="{06DBA0AC-7B7F-407E-AE32-FF768B198948}"/>
              </a:ext>
            </a:extLst>
          </p:cNvPr>
          <p:cNvSpPr>
            <a:spLocks noGrp="1"/>
          </p:cNvSpPr>
          <p:nvPr>
            <p:ph type="ftr" sz="quarter" idx="11"/>
          </p:nvPr>
        </p:nvSpPr>
        <p:spPr/>
        <p:txBody>
          <a:bodyPr/>
          <a:lstStyle/>
          <a:p>
            <a:r>
              <a:rPr lang="en-GB"/>
              <a:t>Trend Care Systems Pty Ltd 2020</a:t>
            </a:r>
            <a:endParaRPr lang="en-AU"/>
          </a:p>
        </p:txBody>
      </p:sp>
      <p:sp>
        <p:nvSpPr>
          <p:cNvPr id="5" name="Slide Number Placeholder 4">
            <a:extLst>
              <a:ext uri="{FF2B5EF4-FFF2-40B4-BE49-F238E27FC236}">
                <a16:creationId xmlns:a16="http://schemas.microsoft.com/office/drawing/2014/main" id="{E4384510-7D4F-440A-9EC8-0569E742DC02}"/>
              </a:ext>
            </a:extLst>
          </p:cNvPr>
          <p:cNvSpPr>
            <a:spLocks noGrp="1"/>
          </p:cNvSpPr>
          <p:nvPr>
            <p:ph type="sldNum" sz="quarter" idx="12"/>
          </p:nvPr>
        </p:nvSpPr>
        <p:spPr/>
        <p:txBody>
          <a:bodyPr/>
          <a:lstStyle/>
          <a:p>
            <a:fld id="{11A61DAD-6A46-4001-AD08-8C0C01E93E80}" type="slidenum">
              <a:rPr lang="en-AU" smtClean="0"/>
              <a:t>‹#›</a:t>
            </a:fld>
            <a:endParaRPr lang="en-AU"/>
          </a:p>
        </p:txBody>
      </p:sp>
    </p:spTree>
    <p:extLst>
      <p:ext uri="{BB962C8B-B14F-4D97-AF65-F5344CB8AC3E}">
        <p14:creationId xmlns:p14="http://schemas.microsoft.com/office/powerpoint/2010/main" val="4260662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6A06AA-6E89-4575-9A5E-F13EF7D777F2}"/>
              </a:ext>
            </a:extLst>
          </p:cNvPr>
          <p:cNvSpPr>
            <a:spLocks noGrp="1"/>
          </p:cNvSpPr>
          <p:nvPr>
            <p:ph type="dt" sz="half" idx="10"/>
          </p:nvPr>
        </p:nvSpPr>
        <p:spPr/>
        <p:txBody>
          <a:bodyPr/>
          <a:lstStyle/>
          <a:p>
            <a:fld id="{D9FDCD41-D9B2-4825-A8FE-D4E356DB08F2}" type="datetime1">
              <a:rPr lang="en-AU" smtClean="0"/>
              <a:t>8/06/2021</a:t>
            </a:fld>
            <a:endParaRPr lang="en-AU"/>
          </a:p>
        </p:txBody>
      </p:sp>
      <p:sp>
        <p:nvSpPr>
          <p:cNvPr id="3" name="Footer Placeholder 2">
            <a:extLst>
              <a:ext uri="{FF2B5EF4-FFF2-40B4-BE49-F238E27FC236}">
                <a16:creationId xmlns:a16="http://schemas.microsoft.com/office/drawing/2014/main" id="{F135EA49-58BA-4D63-A106-BB17C8291DC0}"/>
              </a:ext>
            </a:extLst>
          </p:cNvPr>
          <p:cNvSpPr>
            <a:spLocks noGrp="1"/>
          </p:cNvSpPr>
          <p:nvPr>
            <p:ph type="ftr" sz="quarter" idx="11"/>
          </p:nvPr>
        </p:nvSpPr>
        <p:spPr/>
        <p:txBody>
          <a:bodyPr/>
          <a:lstStyle/>
          <a:p>
            <a:r>
              <a:rPr lang="en-GB"/>
              <a:t>Trend Care Systems Pty Ltd 2020</a:t>
            </a:r>
            <a:endParaRPr lang="en-AU"/>
          </a:p>
        </p:txBody>
      </p:sp>
      <p:sp>
        <p:nvSpPr>
          <p:cNvPr id="4" name="Slide Number Placeholder 3">
            <a:extLst>
              <a:ext uri="{FF2B5EF4-FFF2-40B4-BE49-F238E27FC236}">
                <a16:creationId xmlns:a16="http://schemas.microsoft.com/office/drawing/2014/main" id="{DEF7EC27-4906-4051-9C89-95B97B476BE6}"/>
              </a:ext>
            </a:extLst>
          </p:cNvPr>
          <p:cNvSpPr>
            <a:spLocks noGrp="1"/>
          </p:cNvSpPr>
          <p:nvPr>
            <p:ph type="sldNum" sz="quarter" idx="12"/>
          </p:nvPr>
        </p:nvSpPr>
        <p:spPr/>
        <p:txBody>
          <a:bodyPr/>
          <a:lstStyle/>
          <a:p>
            <a:fld id="{11A61DAD-6A46-4001-AD08-8C0C01E93E80}" type="slidenum">
              <a:rPr lang="en-AU" smtClean="0"/>
              <a:t>‹#›</a:t>
            </a:fld>
            <a:endParaRPr lang="en-AU"/>
          </a:p>
        </p:txBody>
      </p:sp>
    </p:spTree>
    <p:extLst>
      <p:ext uri="{BB962C8B-B14F-4D97-AF65-F5344CB8AC3E}">
        <p14:creationId xmlns:p14="http://schemas.microsoft.com/office/powerpoint/2010/main" val="997267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217CA-8DDA-411A-B9CA-006D9ACECC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541F097-EAF1-4372-93FE-898F3BAC3A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E070EAA1-4DA8-46D2-9C79-C78AEC854B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0DE6D7-FB41-45FE-A270-9230DDAF00E7}"/>
              </a:ext>
            </a:extLst>
          </p:cNvPr>
          <p:cNvSpPr>
            <a:spLocks noGrp="1"/>
          </p:cNvSpPr>
          <p:nvPr>
            <p:ph type="dt" sz="half" idx="10"/>
          </p:nvPr>
        </p:nvSpPr>
        <p:spPr/>
        <p:txBody>
          <a:bodyPr/>
          <a:lstStyle/>
          <a:p>
            <a:fld id="{8A616C90-E569-490E-B53B-FFC5E51D72F0}" type="datetime1">
              <a:rPr lang="en-AU" smtClean="0"/>
              <a:t>8/06/2021</a:t>
            </a:fld>
            <a:endParaRPr lang="en-AU"/>
          </a:p>
        </p:txBody>
      </p:sp>
      <p:sp>
        <p:nvSpPr>
          <p:cNvPr id="6" name="Footer Placeholder 5">
            <a:extLst>
              <a:ext uri="{FF2B5EF4-FFF2-40B4-BE49-F238E27FC236}">
                <a16:creationId xmlns:a16="http://schemas.microsoft.com/office/drawing/2014/main" id="{8212DB9E-E7CD-4550-9435-BCC2A8AF6976}"/>
              </a:ext>
            </a:extLst>
          </p:cNvPr>
          <p:cNvSpPr>
            <a:spLocks noGrp="1"/>
          </p:cNvSpPr>
          <p:nvPr>
            <p:ph type="ftr" sz="quarter" idx="11"/>
          </p:nvPr>
        </p:nvSpPr>
        <p:spPr/>
        <p:txBody>
          <a:bodyPr/>
          <a:lstStyle/>
          <a:p>
            <a:r>
              <a:rPr lang="en-GB"/>
              <a:t>Trend Care Systems Pty Ltd 2020</a:t>
            </a:r>
            <a:endParaRPr lang="en-AU"/>
          </a:p>
        </p:txBody>
      </p:sp>
      <p:sp>
        <p:nvSpPr>
          <p:cNvPr id="7" name="Slide Number Placeholder 6">
            <a:extLst>
              <a:ext uri="{FF2B5EF4-FFF2-40B4-BE49-F238E27FC236}">
                <a16:creationId xmlns:a16="http://schemas.microsoft.com/office/drawing/2014/main" id="{C635DD63-998B-4DCC-8A00-91D953364D89}"/>
              </a:ext>
            </a:extLst>
          </p:cNvPr>
          <p:cNvSpPr>
            <a:spLocks noGrp="1"/>
          </p:cNvSpPr>
          <p:nvPr>
            <p:ph type="sldNum" sz="quarter" idx="12"/>
          </p:nvPr>
        </p:nvSpPr>
        <p:spPr/>
        <p:txBody>
          <a:bodyPr/>
          <a:lstStyle/>
          <a:p>
            <a:fld id="{11A61DAD-6A46-4001-AD08-8C0C01E93E80}" type="slidenum">
              <a:rPr lang="en-AU" smtClean="0"/>
              <a:t>‹#›</a:t>
            </a:fld>
            <a:endParaRPr lang="en-AU"/>
          </a:p>
        </p:txBody>
      </p:sp>
    </p:spTree>
    <p:extLst>
      <p:ext uri="{BB962C8B-B14F-4D97-AF65-F5344CB8AC3E}">
        <p14:creationId xmlns:p14="http://schemas.microsoft.com/office/powerpoint/2010/main" val="1451130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19693-AAA4-4478-8DA2-E75C0C8738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4AC3260-C8A8-4D77-8D66-33A5CB0270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7D79DD3C-140E-4F9F-854F-10EA3C7709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CC9F19D-A82B-4681-B6A3-F5628D079038}"/>
              </a:ext>
            </a:extLst>
          </p:cNvPr>
          <p:cNvSpPr>
            <a:spLocks noGrp="1"/>
          </p:cNvSpPr>
          <p:nvPr>
            <p:ph type="dt" sz="half" idx="10"/>
          </p:nvPr>
        </p:nvSpPr>
        <p:spPr/>
        <p:txBody>
          <a:bodyPr/>
          <a:lstStyle/>
          <a:p>
            <a:fld id="{19CEDF74-FC49-4241-81CE-B586A5F95475}" type="datetime1">
              <a:rPr lang="en-AU" smtClean="0"/>
              <a:t>8/06/2021</a:t>
            </a:fld>
            <a:endParaRPr lang="en-AU"/>
          </a:p>
        </p:txBody>
      </p:sp>
      <p:sp>
        <p:nvSpPr>
          <p:cNvPr id="6" name="Footer Placeholder 5">
            <a:extLst>
              <a:ext uri="{FF2B5EF4-FFF2-40B4-BE49-F238E27FC236}">
                <a16:creationId xmlns:a16="http://schemas.microsoft.com/office/drawing/2014/main" id="{B0E17FE8-CBEB-4839-98BA-D6A03DEA095F}"/>
              </a:ext>
            </a:extLst>
          </p:cNvPr>
          <p:cNvSpPr>
            <a:spLocks noGrp="1"/>
          </p:cNvSpPr>
          <p:nvPr>
            <p:ph type="ftr" sz="quarter" idx="11"/>
          </p:nvPr>
        </p:nvSpPr>
        <p:spPr/>
        <p:txBody>
          <a:bodyPr/>
          <a:lstStyle/>
          <a:p>
            <a:r>
              <a:rPr lang="en-GB"/>
              <a:t>Trend Care Systems Pty Ltd 2020</a:t>
            </a:r>
            <a:endParaRPr lang="en-AU"/>
          </a:p>
        </p:txBody>
      </p:sp>
      <p:sp>
        <p:nvSpPr>
          <p:cNvPr id="7" name="Slide Number Placeholder 6">
            <a:extLst>
              <a:ext uri="{FF2B5EF4-FFF2-40B4-BE49-F238E27FC236}">
                <a16:creationId xmlns:a16="http://schemas.microsoft.com/office/drawing/2014/main" id="{B9EDEDF4-34E7-4EEA-B6FA-8436A4D8ADFA}"/>
              </a:ext>
            </a:extLst>
          </p:cNvPr>
          <p:cNvSpPr>
            <a:spLocks noGrp="1"/>
          </p:cNvSpPr>
          <p:nvPr>
            <p:ph type="sldNum" sz="quarter" idx="12"/>
          </p:nvPr>
        </p:nvSpPr>
        <p:spPr/>
        <p:txBody>
          <a:bodyPr/>
          <a:lstStyle/>
          <a:p>
            <a:fld id="{11A61DAD-6A46-4001-AD08-8C0C01E93E80}" type="slidenum">
              <a:rPr lang="en-AU" smtClean="0"/>
              <a:t>‹#›</a:t>
            </a:fld>
            <a:endParaRPr lang="en-AU"/>
          </a:p>
        </p:txBody>
      </p:sp>
    </p:spTree>
    <p:extLst>
      <p:ext uri="{BB962C8B-B14F-4D97-AF65-F5344CB8AC3E}">
        <p14:creationId xmlns:p14="http://schemas.microsoft.com/office/powerpoint/2010/main" val="2833583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C24030-E6A7-480E-821C-CCFCCFD59D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38028CC-4C6D-471C-8FD2-4E8874AAFD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BBD2BFA-0D56-4431-8B6D-7F324565C9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C58214-98A5-4512-8725-E41645579831}" type="datetime1">
              <a:rPr lang="en-AU" smtClean="0"/>
              <a:t>8/06/2021</a:t>
            </a:fld>
            <a:endParaRPr lang="en-AU"/>
          </a:p>
        </p:txBody>
      </p:sp>
      <p:sp>
        <p:nvSpPr>
          <p:cNvPr id="5" name="Footer Placeholder 4">
            <a:extLst>
              <a:ext uri="{FF2B5EF4-FFF2-40B4-BE49-F238E27FC236}">
                <a16:creationId xmlns:a16="http://schemas.microsoft.com/office/drawing/2014/main" id="{DF85B1FC-F00B-479D-BB8A-78E5149D43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Trend Care Systems Pty Ltd 2020</a:t>
            </a:r>
            <a:endParaRPr lang="en-AU"/>
          </a:p>
        </p:txBody>
      </p:sp>
      <p:sp>
        <p:nvSpPr>
          <p:cNvPr id="6" name="Slide Number Placeholder 5">
            <a:extLst>
              <a:ext uri="{FF2B5EF4-FFF2-40B4-BE49-F238E27FC236}">
                <a16:creationId xmlns:a16="http://schemas.microsoft.com/office/drawing/2014/main" id="{02AEC4EF-10EE-43DF-8CAC-E8C035BEDD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A61DAD-6A46-4001-AD08-8C0C01E93E80}" type="slidenum">
              <a:rPr lang="en-AU" smtClean="0"/>
              <a:t>‹#›</a:t>
            </a:fld>
            <a:endParaRPr lang="en-AU"/>
          </a:p>
        </p:txBody>
      </p:sp>
    </p:spTree>
    <p:extLst>
      <p:ext uri="{BB962C8B-B14F-4D97-AF65-F5344CB8AC3E}">
        <p14:creationId xmlns:p14="http://schemas.microsoft.com/office/powerpoint/2010/main" val="2722768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 Id="rId9" Type="http://schemas.openxmlformats.org/officeDocument/2006/relationships/image" Target="../media/image180.png"/></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 Id="rId9" Type="http://schemas.openxmlformats.org/officeDocument/2006/relationships/image" Target="../media/image187.pn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png"/><Relationship Id="rId39" Type="http://schemas.openxmlformats.org/officeDocument/2006/relationships/image" Target="../media/image47.png"/><Relationship Id="rId21" Type="http://schemas.openxmlformats.org/officeDocument/2006/relationships/image" Target="../media/image29.png"/><Relationship Id="rId34" Type="http://schemas.openxmlformats.org/officeDocument/2006/relationships/image" Target="../media/image42.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33" Type="http://schemas.openxmlformats.org/officeDocument/2006/relationships/image" Target="../media/image41.png"/><Relationship Id="rId38" Type="http://schemas.openxmlformats.org/officeDocument/2006/relationships/image" Target="../media/image46.png"/><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png"/><Relationship Id="rId32" Type="http://schemas.openxmlformats.org/officeDocument/2006/relationships/image" Target="../media/image40.png"/><Relationship Id="rId37" Type="http://schemas.openxmlformats.org/officeDocument/2006/relationships/image" Target="../media/image45.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png"/><Relationship Id="rId36" Type="http://schemas.openxmlformats.org/officeDocument/2006/relationships/image" Target="../media/image44.png"/><Relationship Id="rId10" Type="http://schemas.openxmlformats.org/officeDocument/2006/relationships/image" Target="../media/image18.png"/><Relationship Id="rId19" Type="http://schemas.openxmlformats.org/officeDocument/2006/relationships/image" Target="../media/image27.png"/><Relationship Id="rId31" Type="http://schemas.openxmlformats.org/officeDocument/2006/relationships/image" Target="../media/image39.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 Id="rId30" Type="http://schemas.openxmlformats.org/officeDocument/2006/relationships/image" Target="../media/image38.png"/><Relationship Id="rId35" Type="http://schemas.openxmlformats.org/officeDocument/2006/relationships/image" Target="../media/image43.png"/><Relationship Id="rId8" Type="http://schemas.openxmlformats.org/officeDocument/2006/relationships/image" Target="../media/image16.png"/><Relationship Id="rId3" Type="http://schemas.openxmlformats.org/officeDocument/2006/relationships/image" Target="../media/image1.jpeg"/></Relationships>
</file>

<file path=ppt/slides/_rels/slide4.xml.rels><?xml version="1.0" encoding="UTF-8" standalone="yes"?>
<Relationships xmlns="http://schemas.openxmlformats.org/package/2006/relationships"><Relationship Id="rId13" Type="http://schemas.openxmlformats.org/officeDocument/2006/relationships/image" Target="../media/image57.png"/><Relationship Id="rId18" Type="http://schemas.openxmlformats.org/officeDocument/2006/relationships/image" Target="../media/image62.png"/><Relationship Id="rId26" Type="http://schemas.openxmlformats.org/officeDocument/2006/relationships/image" Target="../media/image70.png"/><Relationship Id="rId39" Type="http://schemas.openxmlformats.org/officeDocument/2006/relationships/image" Target="../media/image83.png"/><Relationship Id="rId21" Type="http://schemas.openxmlformats.org/officeDocument/2006/relationships/image" Target="../media/image65.png"/><Relationship Id="rId34" Type="http://schemas.openxmlformats.org/officeDocument/2006/relationships/image" Target="../media/image78.png"/><Relationship Id="rId42" Type="http://schemas.openxmlformats.org/officeDocument/2006/relationships/image" Target="../media/image86.png"/><Relationship Id="rId47" Type="http://schemas.openxmlformats.org/officeDocument/2006/relationships/image" Target="../media/image91.png"/><Relationship Id="rId50" Type="http://schemas.openxmlformats.org/officeDocument/2006/relationships/image" Target="../media/image94.png"/><Relationship Id="rId7" Type="http://schemas.openxmlformats.org/officeDocument/2006/relationships/image" Target="../media/image51.png"/><Relationship Id="rId2" Type="http://schemas.openxmlformats.org/officeDocument/2006/relationships/notesSlide" Target="../notesSlides/notesSlide3.xml"/><Relationship Id="rId16" Type="http://schemas.openxmlformats.org/officeDocument/2006/relationships/image" Target="../media/image60.png"/><Relationship Id="rId29" Type="http://schemas.openxmlformats.org/officeDocument/2006/relationships/image" Target="../media/image73.png"/><Relationship Id="rId11" Type="http://schemas.openxmlformats.org/officeDocument/2006/relationships/image" Target="../media/image55.png"/><Relationship Id="rId24" Type="http://schemas.openxmlformats.org/officeDocument/2006/relationships/image" Target="../media/image68.png"/><Relationship Id="rId32" Type="http://schemas.openxmlformats.org/officeDocument/2006/relationships/image" Target="../media/image76.png"/><Relationship Id="rId37" Type="http://schemas.openxmlformats.org/officeDocument/2006/relationships/image" Target="../media/image81.png"/><Relationship Id="rId40" Type="http://schemas.openxmlformats.org/officeDocument/2006/relationships/image" Target="../media/image84.png"/><Relationship Id="rId45" Type="http://schemas.openxmlformats.org/officeDocument/2006/relationships/image" Target="../media/image89.png"/><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67.png"/><Relationship Id="rId28" Type="http://schemas.openxmlformats.org/officeDocument/2006/relationships/image" Target="../media/image72.png"/><Relationship Id="rId36" Type="http://schemas.openxmlformats.org/officeDocument/2006/relationships/image" Target="../media/image80.png"/><Relationship Id="rId49" Type="http://schemas.openxmlformats.org/officeDocument/2006/relationships/image" Target="../media/image93.png"/><Relationship Id="rId10" Type="http://schemas.openxmlformats.org/officeDocument/2006/relationships/image" Target="../media/image54.png"/><Relationship Id="rId19" Type="http://schemas.openxmlformats.org/officeDocument/2006/relationships/image" Target="../media/image63.png"/><Relationship Id="rId31" Type="http://schemas.openxmlformats.org/officeDocument/2006/relationships/image" Target="../media/image75.png"/><Relationship Id="rId44" Type="http://schemas.openxmlformats.org/officeDocument/2006/relationships/image" Target="../media/image88.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6.png"/><Relationship Id="rId27" Type="http://schemas.openxmlformats.org/officeDocument/2006/relationships/image" Target="../media/image71.png"/><Relationship Id="rId30" Type="http://schemas.openxmlformats.org/officeDocument/2006/relationships/image" Target="../media/image74.png"/><Relationship Id="rId35" Type="http://schemas.openxmlformats.org/officeDocument/2006/relationships/image" Target="../media/image79.png"/><Relationship Id="rId43" Type="http://schemas.openxmlformats.org/officeDocument/2006/relationships/image" Target="../media/image87.png"/><Relationship Id="rId48" Type="http://schemas.openxmlformats.org/officeDocument/2006/relationships/image" Target="../media/image92.png"/><Relationship Id="rId8" Type="http://schemas.openxmlformats.org/officeDocument/2006/relationships/image" Target="../media/image52.png"/><Relationship Id="rId3" Type="http://schemas.openxmlformats.org/officeDocument/2006/relationships/image" Target="../media/image1.jpeg"/><Relationship Id="rId12" Type="http://schemas.openxmlformats.org/officeDocument/2006/relationships/image" Target="../media/image56.png"/><Relationship Id="rId17" Type="http://schemas.openxmlformats.org/officeDocument/2006/relationships/image" Target="../media/image61.png"/><Relationship Id="rId25" Type="http://schemas.openxmlformats.org/officeDocument/2006/relationships/image" Target="../media/image69.png"/><Relationship Id="rId33" Type="http://schemas.openxmlformats.org/officeDocument/2006/relationships/image" Target="../media/image77.png"/><Relationship Id="rId38" Type="http://schemas.openxmlformats.org/officeDocument/2006/relationships/image" Target="../media/image82.png"/><Relationship Id="rId46" Type="http://schemas.openxmlformats.org/officeDocument/2006/relationships/image" Target="../media/image90.png"/><Relationship Id="rId20" Type="http://schemas.openxmlformats.org/officeDocument/2006/relationships/image" Target="../media/image64.png"/><Relationship Id="rId41"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18" Type="http://schemas.openxmlformats.org/officeDocument/2006/relationships/image" Target="../media/image115.png"/><Relationship Id="rId26" Type="http://schemas.openxmlformats.org/officeDocument/2006/relationships/image" Target="../media/image123.png"/><Relationship Id="rId3" Type="http://schemas.openxmlformats.org/officeDocument/2006/relationships/image" Target="../media/image100.png"/><Relationship Id="rId21" Type="http://schemas.openxmlformats.org/officeDocument/2006/relationships/image" Target="../media/image118.png"/><Relationship Id="rId7" Type="http://schemas.openxmlformats.org/officeDocument/2006/relationships/image" Target="../media/image104.png"/><Relationship Id="rId12" Type="http://schemas.openxmlformats.org/officeDocument/2006/relationships/image" Target="../media/image109.png"/><Relationship Id="rId17" Type="http://schemas.openxmlformats.org/officeDocument/2006/relationships/image" Target="../media/image114.png"/><Relationship Id="rId25" Type="http://schemas.openxmlformats.org/officeDocument/2006/relationships/image" Target="../media/image122.png"/><Relationship Id="rId2" Type="http://schemas.openxmlformats.org/officeDocument/2006/relationships/image" Target="../media/image1.jpeg"/><Relationship Id="rId16" Type="http://schemas.openxmlformats.org/officeDocument/2006/relationships/image" Target="../media/image113.png"/><Relationship Id="rId20"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108.png"/><Relationship Id="rId24" Type="http://schemas.openxmlformats.org/officeDocument/2006/relationships/image" Target="../media/image121.png"/><Relationship Id="rId5" Type="http://schemas.openxmlformats.org/officeDocument/2006/relationships/image" Target="../media/image102.png"/><Relationship Id="rId15" Type="http://schemas.openxmlformats.org/officeDocument/2006/relationships/image" Target="../media/image112.png"/><Relationship Id="rId23" Type="http://schemas.openxmlformats.org/officeDocument/2006/relationships/image" Target="../media/image120.png"/><Relationship Id="rId28" Type="http://schemas.openxmlformats.org/officeDocument/2006/relationships/image" Target="../media/image125.png"/><Relationship Id="rId10" Type="http://schemas.openxmlformats.org/officeDocument/2006/relationships/image" Target="../media/image107.png"/><Relationship Id="rId19" Type="http://schemas.openxmlformats.org/officeDocument/2006/relationships/image" Target="../media/image116.pn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111.png"/><Relationship Id="rId22" Type="http://schemas.openxmlformats.org/officeDocument/2006/relationships/image" Target="../media/image119.png"/><Relationship Id="rId27" Type="http://schemas.openxmlformats.org/officeDocument/2006/relationships/image" Target="../media/image124.png"/></Relationships>
</file>

<file path=ppt/slides/_rels/slide8.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18" Type="http://schemas.openxmlformats.org/officeDocument/2006/relationships/image" Target="../media/image141.png"/><Relationship Id="rId26" Type="http://schemas.openxmlformats.org/officeDocument/2006/relationships/image" Target="../media/image149.png"/><Relationship Id="rId3" Type="http://schemas.openxmlformats.org/officeDocument/2006/relationships/image" Target="../media/image126.png"/><Relationship Id="rId21" Type="http://schemas.openxmlformats.org/officeDocument/2006/relationships/image" Target="../media/image144.png"/><Relationship Id="rId7" Type="http://schemas.openxmlformats.org/officeDocument/2006/relationships/image" Target="../media/image130.png"/><Relationship Id="rId12" Type="http://schemas.openxmlformats.org/officeDocument/2006/relationships/image" Target="../media/image135.png"/><Relationship Id="rId17" Type="http://schemas.openxmlformats.org/officeDocument/2006/relationships/image" Target="../media/image140.png"/><Relationship Id="rId25" Type="http://schemas.openxmlformats.org/officeDocument/2006/relationships/image" Target="../media/image148.png"/><Relationship Id="rId2" Type="http://schemas.openxmlformats.org/officeDocument/2006/relationships/image" Target="../media/image1.jpeg"/><Relationship Id="rId16" Type="http://schemas.openxmlformats.org/officeDocument/2006/relationships/image" Target="../media/image139.png"/><Relationship Id="rId20"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134.png"/><Relationship Id="rId24" Type="http://schemas.openxmlformats.org/officeDocument/2006/relationships/image" Target="../media/image147.png"/><Relationship Id="rId5" Type="http://schemas.openxmlformats.org/officeDocument/2006/relationships/image" Target="../media/image128.png"/><Relationship Id="rId15" Type="http://schemas.openxmlformats.org/officeDocument/2006/relationships/image" Target="../media/image138.png"/><Relationship Id="rId23" Type="http://schemas.openxmlformats.org/officeDocument/2006/relationships/image" Target="../media/image146.png"/><Relationship Id="rId10" Type="http://schemas.openxmlformats.org/officeDocument/2006/relationships/image" Target="../media/image133.png"/><Relationship Id="rId19" Type="http://schemas.openxmlformats.org/officeDocument/2006/relationships/image" Target="../media/image142.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png"/><Relationship Id="rId22" Type="http://schemas.openxmlformats.org/officeDocument/2006/relationships/image" Target="../media/image145.png"/></Relationships>
</file>

<file path=ppt/slides/_rels/slide9.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60.png"/><Relationship Id="rId18" Type="http://schemas.openxmlformats.org/officeDocument/2006/relationships/image" Target="../media/image165.png"/><Relationship Id="rId3" Type="http://schemas.openxmlformats.org/officeDocument/2006/relationships/image" Target="../media/image150.png"/><Relationship Id="rId21" Type="http://schemas.openxmlformats.org/officeDocument/2006/relationships/image" Target="../media/image168.png"/><Relationship Id="rId7" Type="http://schemas.openxmlformats.org/officeDocument/2006/relationships/image" Target="../media/image154.png"/><Relationship Id="rId12" Type="http://schemas.openxmlformats.org/officeDocument/2006/relationships/image" Target="../media/image159.png"/><Relationship Id="rId17" Type="http://schemas.openxmlformats.org/officeDocument/2006/relationships/image" Target="../media/image164.png"/><Relationship Id="rId25" Type="http://schemas.openxmlformats.org/officeDocument/2006/relationships/image" Target="../media/image172.png"/><Relationship Id="rId2" Type="http://schemas.openxmlformats.org/officeDocument/2006/relationships/image" Target="../media/image1.jpeg"/><Relationship Id="rId16" Type="http://schemas.openxmlformats.org/officeDocument/2006/relationships/image" Target="../media/image163.png"/><Relationship Id="rId20" Type="http://schemas.openxmlformats.org/officeDocument/2006/relationships/image" Target="../media/image167.png"/><Relationship Id="rId1" Type="http://schemas.openxmlformats.org/officeDocument/2006/relationships/slideLayout" Target="../slideLayouts/slideLayout2.xml"/><Relationship Id="rId6" Type="http://schemas.openxmlformats.org/officeDocument/2006/relationships/image" Target="../media/image153.png"/><Relationship Id="rId11" Type="http://schemas.openxmlformats.org/officeDocument/2006/relationships/image" Target="../media/image158.png"/><Relationship Id="rId24" Type="http://schemas.openxmlformats.org/officeDocument/2006/relationships/image" Target="../media/image171.png"/><Relationship Id="rId5" Type="http://schemas.openxmlformats.org/officeDocument/2006/relationships/image" Target="../media/image152.png"/><Relationship Id="rId15" Type="http://schemas.openxmlformats.org/officeDocument/2006/relationships/image" Target="../media/image162.png"/><Relationship Id="rId23" Type="http://schemas.openxmlformats.org/officeDocument/2006/relationships/image" Target="../media/image170.png"/><Relationship Id="rId10" Type="http://schemas.openxmlformats.org/officeDocument/2006/relationships/image" Target="../media/image157.png"/><Relationship Id="rId19" Type="http://schemas.openxmlformats.org/officeDocument/2006/relationships/image" Target="../media/image166.png"/><Relationship Id="rId4" Type="http://schemas.openxmlformats.org/officeDocument/2006/relationships/image" Target="../media/image151.png"/><Relationship Id="rId9" Type="http://schemas.openxmlformats.org/officeDocument/2006/relationships/image" Target="../media/image156.png"/><Relationship Id="rId14" Type="http://schemas.openxmlformats.org/officeDocument/2006/relationships/image" Target="../media/image161.png"/><Relationship Id="rId22" Type="http://schemas.openxmlformats.org/officeDocument/2006/relationships/image" Target="../media/image1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title="intersecting circles">
            <a:extLst>
              <a:ext uri="{FF2B5EF4-FFF2-40B4-BE49-F238E27FC236}">
                <a16:creationId xmlns:a16="http://schemas.microsoft.com/office/drawing/2014/main" id="{D2C4BFA1-2075-4901-9E24-E41D1FDD51F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9" name="Oval 5">
              <a:extLst>
                <a:ext uri="{FF2B5EF4-FFF2-40B4-BE49-F238E27FC236}">
                  <a16:creationId xmlns:a16="http://schemas.microsoft.com/office/drawing/2014/main" id="{985A7375-E3AF-4F5C-85AE-17E8832952CA}"/>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0" name="Oval 9">
              <a:extLst>
                <a:ext uri="{FF2B5EF4-FFF2-40B4-BE49-F238E27FC236}">
                  <a16:creationId xmlns:a16="http://schemas.microsoft.com/office/drawing/2014/main" id="{F0307F65-8304-4FA8-A841-D4D7625411BE}"/>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1" name="Oval 5">
              <a:extLst>
                <a:ext uri="{FF2B5EF4-FFF2-40B4-BE49-F238E27FC236}">
                  <a16:creationId xmlns:a16="http://schemas.microsoft.com/office/drawing/2014/main" id="{C8B8394C-136F-4E05-A002-D93A5E79CD50}"/>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3" name="Rectangle 12" title="ribbon">
            <a:extLst>
              <a:ext uri="{FF2B5EF4-FFF2-40B4-BE49-F238E27FC236}">
                <a16:creationId xmlns:a16="http://schemas.microsoft.com/office/drawing/2014/main" id="{053FB2EE-284F-4C87-AB3D-BBF87A9FAB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83F65B8-ECCD-41D4-BBBF-E51FD9D13E41}"/>
              </a:ext>
            </a:extLst>
          </p:cNvPr>
          <p:cNvSpPr>
            <a:spLocks noGrp="1"/>
          </p:cNvSpPr>
          <p:nvPr>
            <p:ph type="ctrTitle"/>
          </p:nvPr>
        </p:nvSpPr>
        <p:spPr>
          <a:xfrm>
            <a:off x="1294667" y="3198920"/>
            <a:ext cx="9373333" cy="1374767"/>
          </a:xfrm>
        </p:spPr>
        <p:txBody>
          <a:bodyPr anchor="ctr">
            <a:normAutofit fontScale="90000"/>
          </a:bodyPr>
          <a:lstStyle/>
          <a:p>
            <a:r>
              <a:rPr lang="en-AU" sz="4800" b="1">
                <a:solidFill>
                  <a:srgbClr val="002060"/>
                </a:solidFill>
              </a:rPr>
              <a:t>TrendCare v3.6 to v3.6.1 Upgrade Guide</a:t>
            </a:r>
          </a:p>
        </p:txBody>
      </p:sp>
      <p:pic>
        <p:nvPicPr>
          <p:cNvPr id="12" name="Content Placeholder 5">
            <a:extLst>
              <a:ext uri="{FF2B5EF4-FFF2-40B4-BE49-F238E27FC236}">
                <a16:creationId xmlns:a16="http://schemas.microsoft.com/office/drawing/2014/main" id="{76974B58-B766-44C2-B3BD-B7B355842834}"/>
              </a:ext>
            </a:extLst>
          </p:cNvPr>
          <p:cNvPicPr>
            <a:picLocks noChangeAspect="1"/>
          </p:cNvPicPr>
          <p:nvPr/>
        </p:nvPicPr>
        <p:blipFill rotWithShape="1">
          <a:blip r:embed="rId2">
            <a:extLst>
              <a:ext uri="{28A0092B-C50C-407E-A947-70E740481C1C}">
                <a14:useLocalDpi xmlns:a14="http://schemas.microsoft.com/office/drawing/2010/main" val="0"/>
              </a:ext>
            </a:extLst>
          </a:blip>
          <a:srcRect l="5462" t="5205" r="3332" b="8285"/>
          <a:stretch/>
        </p:blipFill>
        <p:spPr>
          <a:xfrm>
            <a:off x="4686666" y="2563010"/>
            <a:ext cx="2589334" cy="947953"/>
          </a:xfrm>
          <a:prstGeom prst="rect">
            <a:avLst/>
          </a:prstGeom>
        </p:spPr>
      </p:pic>
    </p:spTree>
    <p:extLst>
      <p:ext uri="{BB962C8B-B14F-4D97-AF65-F5344CB8AC3E}">
        <p14:creationId xmlns:p14="http://schemas.microsoft.com/office/powerpoint/2010/main" val="375392643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C16B1D97-F2A8-4ED7-9F77-CC74F5CDE6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834" y="6614861"/>
            <a:ext cx="628972" cy="242770"/>
          </a:xfrm>
        </p:spPr>
      </p:pic>
      <p:sp>
        <p:nvSpPr>
          <p:cNvPr id="4" name="Footer Placeholder 3">
            <a:extLst>
              <a:ext uri="{FF2B5EF4-FFF2-40B4-BE49-F238E27FC236}">
                <a16:creationId xmlns:a16="http://schemas.microsoft.com/office/drawing/2014/main" id="{920A603A-2DE5-4C4B-AA26-3B41AF5486CD}"/>
              </a:ext>
            </a:extLst>
          </p:cNvPr>
          <p:cNvSpPr>
            <a:spLocks noGrp="1"/>
          </p:cNvSpPr>
          <p:nvPr>
            <p:ph type="ftr" sz="quarter" idx="11"/>
          </p:nvPr>
        </p:nvSpPr>
        <p:spPr>
          <a:xfrm>
            <a:off x="-165754" y="6591766"/>
            <a:ext cx="4114800" cy="365125"/>
          </a:xfrm>
        </p:spPr>
        <p:txBody>
          <a:bodyPr/>
          <a:lstStyle/>
          <a:p>
            <a:r>
              <a:rPr lang="en-GB"/>
              <a:t>Trend Care Systems Pty Ltd 2020</a:t>
            </a:r>
            <a:endParaRPr lang="en-AU"/>
          </a:p>
        </p:txBody>
      </p:sp>
      <p:sp>
        <p:nvSpPr>
          <p:cNvPr id="12" name="Slide Number Placeholder 11">
            <a:extLst>
              <a:ext uri="{FF2B5EF4-FFF2-40B4-BE49-F238E27FC236}">
                <a16:creationId xmlns:a16="http://schemas.microsoft.com/office/drawing/2014/main" id="{5B36FE44-D7A4-410B-8D56-80F2B061CE99}"/>
              </a:ext>
            </a:extLst>
          </p:cNvPr>
          <p:cNvSpPr>
            <a:spLocks noGrp="1"/>
          </p:cNvSpPr>
          <p:nvPr>
            <p:ph type="sldNum" sz="quarter" idx="12"/>
          </p:nvPr>
        </p:nvSpPr>
        <p:spPr>
          <a:xfrm>
            <a:off x="8610600" y="6356350"/>
            <a:ext cx="2743200" cy="365125"/>
          </a:xfrm>
        </p:spPr>
        <p:txBody>
          <a:bodyPr/>
          <a:lstStyle/>
          <a:p>
            <a:fld id="{11A61DAD-6A46-4001-AD08-8C0C01E93E80}" type="slidenum">
              <a:rPr lang="en-AU" smtClean="0"/>
              <a:t>10</a:t>
            </a:fld>
            <a:endParaRPr lang="en-AU"/>
          </a:p>
        </p:txBody>
      </p:sp>
      <p:sp>
        <p:nvSpPr>
          <p:cNvPr id="14" name="Title 1">
            <a:extLst>
              <a:ext uri="{FF2B5EF4-FFF2-40B4-BE49-F238E27FC236}">
                <a16:creationId xmlns:a16="http://schemas.microsoft.com/office/drawing/2014/main" id="{41F0FD46-050C-46EA-A8D2-FEAA80C140A4}"/>
              </a:ext>
            </a:extLst>
          </p:cNvPr>
          <p:cNvSpPr>
            <a:spLocks noGrp="1"/>
          </p:cNvSpPr>
          <p:nvPr>
            <p:ph type="title"/>
          </p:nvPr>
        </p:nvSpPr>
        <p:spPr>
          <a:xfrm>
            <a:off x="321564" y="320040"/>
            <a:ext cx="1905000" cy="369332"/>
          </a:xfrm>
        </p:spPr>
        <p:txBody>
          <a:bodyPr>
            <a:normAutofit/>
          </a:bodyPr>
          <a:lstStyle/>
          <a:p>
            <a:r>
              <a:rPr lang="en-AU" sz="1800" b="1"/>
              <a:t>Enhanced Reports</a:t>
            </a:r>
          </a:p>
        </p:txBody>
      </p:sp>
      <p:sp>
        <p:nvSpPr>
          <p:cNvPr id="2" name="TextBox 1">
            <a:extLst>
              <a:ext uri="{FF2B5EF4-FFF2-40B4-BE49-F238E27FC236}">
                <a16:creationId xmlns:a16="http://schemas.microsoft.com/office/drawing/2014/main" id="{EB8E9BF5-58F2-434C-B58C-D53E48A61B00}"/>
              </a:ext>
            </a:extLst>
          </p:cNvPr>
          <p:cNvSpPr txBox="1"/>
          <p:nvPr/>
        </p:nvSpPr>
        <p:spPr>
          <a:xfrm>
            <a:off x="513348" y="770023"/>
            <a:ext cx="11133220" cy="5539978"/>
          </a:xfrm>
          <a:prstGeom prst="rect">
            <a:avLst/>
          </a:prstGeom>
          <a:solidFill>
            <a:schemeClr val="bg1"/>
          </a:solidFill>
          <a:ln w="19050">
            <a:solidFill>
              <a:schemeClr val="tx1"/>
            </a:solidFill>
          </a:ln>
        </p:spPr>
        <p:txBody>
          <a:bodyPr wrap="square" rtlCol="0">
            <a:spAutoFit/>
          </a:bodyPr>
          <a:lstStyle/>
          <a:p>
            <a:r>
              <a:rPr lang="en-AU" b="1">
                <a:solidFill>
                  <a:srgbClr val="FF0000"/>
                </a:solidFill>
              </a:rPr>
              <a:t>Staff Reports</a:t>
            </a:r>
          </a:p>
          <a:p>
            <a:r>
              <a:rPr lang="en-GB" sz="1600"/>
              <a:t>Staff Reports have been extended to display a maximum of 500 staff members in one report. These reports include;</a:t>
            </a:r>
            <a:endParaRPr lang="en-AU" sz="1600"/>
          </a:p>
          <a:p>
            <a:pPr marL="742950" lvl="1" indent="-285750">
              <a:buFont typeface="Wingdings" panose="05000000000000000000" pitchFamily="2" charset="2"/>
              <a:buChar char="Ø"/>
            </a:pPr>
            <a:r>
              <a:rPr lang="en-GB" sz="1600"/>
              <a:t>Staff Clinical Privileges</a:t>
            </a:r>
            <a:endParaRPr lang="en-AU" sz="1600"/>
          </a:p>
          <a:p>
            <a:pPr marL="742950" lvl="1" indent="-285750">
              <a:buFont typeface="Wingdings" panose="05000000000000000000" pitchFamily="2" charset="2"/>
              <a:buChar char="Ø"/>
            </a:pPr>
            <a:r>
              <a:rPr lang="en-GB" sz="1600"/>
              <a:t>Staff Details</a:t>
            </a:r>
            <a:endParaRPr lang="en-AU" sz="1600"/>
          </a:p>
          <a:p>
            <a:pPr marL="742950" lvl="1" indent="-285750">
              <a:buFont typeface="Wingdings" panose="05000000000000000000" pitchFamily="2" charset="2"/>
              <a:buChar char="Ø"/>
            </a:pPr>
            <a:r>
              <a:rPr lang="en-GB" sz="1600"/>
              <a:t>Staff Development Profile</a:t>
            </a:r>
            <a:endParaRPr lang="en-AU" sz="1600"/>
          </a:p>
          <a:p>
            <a:pPr marL="742950" lvl="1" indent="-285750">
              <a:buFont typeface="Wingdings" panose="05000000000000000000" pitchFamily="2" charset="2"/>
              <a:buChar char="Ø"/>
            </a:pPr>
            <a:r>
              <a:rPr lang="en-GB" sz="1600"/>
              <a:t>Staff Health Profile</a:t>
            </a:r>
            <a:endParaRPr lang="en-AU" sz="1600"/>
          </a:p>
          <a:p>
            <a:pPr marL="742950" lvl="1" indent="-285750">
              <a:buFont typeface="Wingdings" panose="05000000000000000000" pitchFamily="2" charset="2"/>
              <a:buChar char="Ø"/>
            </a:pPr>
            <a:r>
              <a:rPr lang="en-GB" sz="1600"/>
              <a:t>Staff History Summary</a:t>
            </a:r>
            <a:endParaRPr lang="en-AU" sz="1600"/>
          </a:p>
          <a:p>
            <a:pPr marL="742950" lvl="1" indent="-285750">
              <a:buFont typeface="Wingdings" panose="05000000000000000000" pitchFamily="2" charset="2"/>
              <a:buChar char="Ø"/>
            </a:pPr>
            <a:r>
              <a:rPr lang="en-GB" sz="1600"/>
              <a:t>Staff History</a:t>
            </a:r>
            <a:endParaRPr lang="en-AU" sz="1600"/>
          </a:p>
          <a:p>
            <a:pPr marL="742950" lvl="1" indent="-285750">
              <a:buFont typeface="Wingdings" panose="05000000000000000000" pitchFamily="2" charset="2"/>
              <a:buChar char="Ø"/>
            </a:pPr>
            <a:r>
              <a:rPr lang="en-GB" sz="1600"/>
              <a:t>Staff Home Ward History</a:t>
            </a:r>
            <a:endParaRPr lang="en-AU" sz="1600"/>
          </a:p>
          <a:p>
            <a:pPr marL="742950" lvl="1" indent="-285750">
              <a:buFont typeface="Wingdings" panose="05000000000000000000" pitchFamily="2" charset="2"/>
              <a:buChar char="Ø"/>
            </a:pPr>
            <a:r>
              <a:rPr lang="en-GB" sz="1600"/>
              <a:t>Staff HRM Presenter Session Summary</a:t>
            </a:r>
            <a:endParaRPr lang="en-AU" sz="1600"/>
          </a:p>
          <a:p>
            <a:pPr marL="742950" lvl="1" indent="-285750">
              <a:buFont typeface="Wingdings" panose="05000000000000000000" pitchFamily="2" charset="2"/>
              <a:buChar char="Ø"/>
            </a:pPr>
            <a:r>
              <a:rPr lang="en-GB" sz="1600"/>
              <a:t>Staff Performance Review History</a:t>
            </a:r>
            <a:endParaRPr lang="en-AU" sz="1600"/>
          </a:p>
          <a:p>
            <a:pPr marL="742950" lvl="1" indent="-285750">
              <a:buFont typeface="Wingdings" panose="05000000000000000000" pitchFamily="2" charset="2"/>
              <a:buChar char="Ø"/>
            </a:pPr>
            <a:r>
              <a:rPr lang="en-GB" sz="1600"/>
              <a:t>Staff Period Allocated Patients</a:t>
            </a:r>
            <a:endParaRPr lang="en-AU" sz="1600"/>
          </a:p>
          <a:p>
            <a:pPr marL="742950" lvl="1" indent="-285750">
              <a:buFont typeface="Wingdings" panose="05000000000000000000" pitchFamily="2" charset="2"/>
              <a:buChar char="Ø"/>
            </a:pPr>
            <a:r>
              <a:rPr lang="en-GB" sz="1600"/>
              <a:t>Staff Period Allocated Workloads</a:t>
            </a:r>
            <a:endParaRPr lang="en-AU" sz="1600"/>
          </a:p>
          <a:p>
            <a:pPr marL="742950" lvl="1" indent="-285750">
              <a:buFont typeface="Wingdings" panose="05000000000000000000" pitchFamily="2" charset="2"/>
              <a:buChar char="Ø"/>
            </a:pPr>
            <a:r>
              <a:rPr lang="en-GB" sz="1600"/>
              <a:t>Staff Period Leave</a:t>
            </a:r>
            <a:endParaRPr lang="en-AU" sz="1600"/>
          </a:p>
          <a:p>
            <a:pPr marL="742950" lvl="1" indent="-285750">
              <a:buFont typeface="Wingdings" panose="05000000000000000000" pitchFamily="2" charset="2"/>
              <a:buChar char="Ø"/>
            </a:pPr>
            <a:r>
              <a:rPr lang="en-GB" sz="1600"/>
              <a:t>Staff Period Profile Plus Summary</a:t>
            </a:r>
            <a:endParaRPr lang="en-AU" sz="1600"/>
          </a:p>
          <a:p>
            <a:pPr marL="742950" lvl="1" indent="-285750">
              <a:buFont typeface="Wingdings" panose="05000000000000000000" pitchFamily="2" charset="2"/>
              <a:buChar char="Ø"/>
            </a:pPr>
            <a:r>
              <a:rPr lang="en-GB" sz="1600"/>
              <a:t>Staff Period Profile</a:t>
            </a:r>
            <a:endParaRPr lang="en-AU" sz="1600"/>
          </a:p>
          <a:p>
            <a:pPr marL="742950" lvl="1" indent="-285750">
              <a:buFont typeface="Wingdings" panose="05000000000000000000" pitchFamily="2" charset="2"/>
              <a:buChar char="Ø"/>
            </a:pPr>
            <a:r>
              <a:rPr lang="en-GB" sz="1600"/>
              <a:t>Staff Period TOIL</a:t>
            </a:r>
            <a:endParaRPr lang="en-AU" sz="1600"/>
          </a:p>
          <a:p>
            <a:pPr marL="742950" lvl="1" indent="-285750">
              <a:buFont typeface="Wingdings" panose="05000000000000000000" pitchFamily="2" charset="2"/>
              <a:buChar char="Ø"/>
            </a:pPr>
            <a:r>
              <a:rPr lang="en-GB" sz="1600"/>
              <a:t>Staff Period Work Area</a:t>
            </a:r>
            <a:endParaRPr lang="en-AU" sz="1600"/>
          </a:p>
          <a:p>
            <a:pPr marL="742950" lvl="1" indent="-285750">
              <a:buFont typeface="Wingdings" panose="05000000000000000000" pitchFamily="2" charset="2"/>
              <a:buChar char="Ø"/>
            </a:pPr>
            <a:r>
              <a:rPr lang="en-GB" sz="1600"/>
              <a:t>Staff Position History</a:t>
            </a:r>
            <a:endParaRPr lang="en-AU" sz="1600"/>
          </a:p>
          <a:p>
            <a:pPr marL="742950" lvl="1" indent="-285750">
              <a:buFont typeface="Wingdings" panose="05000000000000000000" pitchFamily="2" charset="2"/>
              <a:buChar char="Ø"/>
            </a:pPr>
            <a:r>
              <a:rPr lang="en-GB" sz="1600"/>
              <a:t>Staff Profile</a:t>
            </a:r>
            <a:endParaRPr lang="en-AU" sz="1600"/>
          </a:p>
          <a:p>
            <a:pPr marL="742950" lvl="1" indent="-285750">
              <a:buFont typeface="Wingdings" panose="05000000000000000000" pitchFamily="2" charset="2"/>
              <a:buChar char="Ø"/>
            </a:pPr>
            <a:r>
              <a:rPr lang="en-GB" sz="1600"/>
              <a:t>Staff Role History</a:t>
            </a:r>
            <a:endParaRPr lang="en-AU" sz="1600"/>
          </a:p>
          <a:p>
            <a:pPr marL="742950" lvl="1" indent="-285750">
              <a:buFont typeface="Wingdings" panose="05000000000000000000" pitchFamily="2" charset="2"/>
              <a:buChar char="Ø"/>
            </a:pPr>
            <a:r>
              <a:rPr lang="en-GB" sz="1600"/>
              <a:t>Staff Rostered Shifts</a:t>
            </a:r>
            <a:endParaRPr lang="en-AU" sz="1600"/>
          </a:p>
        </p:txBody>
      </p:sp>
      <p:sp>
        <p:nvSpPr>
          <p:cNvPr id="9" name="TextBox 8">
            <a:extLst>
              <a:ext uri="{FF2B5EF4-FFF2-40B4-BE49-F238E27FC236}">
                <a16:creationId xmlns:a16="http://schemas.microsoft.com/office/drawing/2014/main" id="{66D15D42-BD5C-47E0-AF19-4638C9983CB4}"/>
              </a:ext>
            </a:extLst>
          </p:cNvPr>
          <p:cNvSpPr txBox="1"/>
          <p:nvPr/>
        </p:nvSpPr>
        <p:spPr>
          <a:xfrm>
            <a:off x="505328" y="633667"/>
            <a:ext cx="11133220" cy="5786199"/>
          </a:xfrm>
          <a:prstGeom prst="rect">
            <a:avLst/>
          </a:prstGeom>
          <a:solidFill>
            <a:schemeClr val="bg1"/>
          </a:solidFill>
          <a:ln w="19050">
            <a:solidFill>
              <a:schemeClr val="tx1"/>
            </a:solidFill>
          </a:ln>
        </p:spPr>
        <p:txBody>
          <a:bodyPr wrap="square" rtlCol="0">
            <a:spAutoFit/>
          </a:bodyPr>
          <a:lstStyle/>
          <a:p>
            <a:r>
              <a:rPr lang="en-AU" b="1">
                <a:solidFill>
                  <a:srgbClr val="FF0000"/>
                </a:solidFill>
              </a:rPr>
              <a:t>Patient Episode Reports</a:t>
            </a:r>
          </a:p>
          <a:p>
            <a:r>
              <a:rPr lang="en-AU" sz="1600"/>
              <a:t>The following patient episode reports have had the patients LOS added;  </a:t>
            </a:r>
          </a:p>
          <a:p>
            <a:pPr marL="742950" lvl="1" indent="-285750">
              <a:buFont typeface="Wingdings" panose="05000000000000000000" pitchFamily="2" charset="2"/>
              <a:buChar char="Ø"/>
            </a:pPr>
            <a:r>
              <a:rPr lang="en-AU" sz="1600"/>
              <a:t>Patient Assessment History                          </a:t>
            </a:r>
          </a:p>
          <a:p>
            <a:pPr marL="742950" lvl="1" indent="-285750">
              <a:buFont typeface="Wingdings" panose="05000000000000000000" pitchFamily="2" charset="2"/>
              <a:buChar char="Ø"/>
            </a:pPr>
            <a:r>
              <a:rPr lang="en-AU" sz="1600"/>
              <a:t>Patient Episode - Assessment Action Plan</a:t>
            </a:r>
          </a:p>
          <a:p>
            <a:pPr marL="742950" lvl="1" indent="-285750">
              <a:buFont typeface="Wingdings" panose="05000000000000000000" pitchFamily="2" charset="2"/>
              <a:buChar char="Ø"/>
            </a:pPr>
            <a:r>
              <a:rPr lang="en-AU" sz="1600"/>
              <a:t>Patient Episode - Staffing</a:t>
            </a:r>
          </a:p>
          <a:p>
            <a:pPr marL="742950" lvl="1" indent="-285750">
              <a:buFont typeface="Wingdings" panose="05000000000000000000" pitchFamily="2" charset="2"/>
              <a:buChar char="Ø"/>
            </a:pPr>
            <a:r>
              <a:rPr lang="en-AU" sz="1600"/>
              <a:t>Patient Episode - Acuity Detail</a:t>
            </a:r>
          </a:p>
          <a:p>
            <a:pPr marL="742950" lvl="1" indent="-285750">
              <a:buFont typeface="Wingdings" panose="05000000000000000000" pitchFamily="2" charset="2"/>
              <a:buChar char="Ø"/>
            </a:pPr>
            <a:r>
              <a:rPr lang="en-AU" sz="1600"/>
              <a:t>Patient Episode - Acuity</a:t>
            </a:r>
          </a:p>
          <a:p>
            <a:pPr marL="742950" lvl="1" indent="-285750">
              <a:buFont typeface="Wingdings" panose="05000000000000000000" pitchFamily="2" charset="2"/>
              <a:buChar char="Ø"/>
            </a:pPr>
            <a:r>
              <a:rPr lang="en-AU" sz="1600"/>
              <a:t>Patient Episode - Clinical Hours</a:t>
            </a:r>
          </a:p>
          <a:p>
            <a:pPr marL="742950" lvl="1" indent="-285750">
              <a:buFont typeface="Wingdings" panose="05000000000000000000" pitchFamily="2" charset="2"/>
              <a:buChar char="Ø"/>
            </a:pPr>
            <a:r>
              <a:rPr lang="en-AU" sz="1600"/>
              <a:t>Patient Episode - Shift Notes</a:t>
            </a:r>
          </a:p>
          <a:p>
            <a:pPr marL="742950" lvl="1" indent="-285750">
              <a:buFont typeface="Wingdings" panose="05000000000000000000" pitchFamily="2" charset="2"/>
              <a:buChar char="Ø"/>
            </a:pPr>
            <a:r>
              <a:rPr lang="en-AU" sz="1600"/>
              <a:t>Patient Episode - Allied Health Intervention History</a:t>
            </a:r>
          </a:p>
          <a:p>
            <a:pPr marL="742950" lvl="1" indent="-285750">
              <a:buFont typeface="Wingdings" panose="05000000000000000000" pitchFamily="2" charset="2"/>
              <a:buChar char="Ø"/>
            </a:pPr>
            <a:r>
              <a:rPr lang="en-AU" sz="1600"/>
              <a:t>Patient Episode - Allied Health Intervention Summary</a:t>
            </a:r>
          </a:p>
          <a:p>
            <a:pPr marL="742950" lvl="1" indent="-285750">
              <a:buFont typeface="Wingdings" panose="05000000000000000000" pitchFamily="2" charset="2"/>
              <a:buChar char="Ø"/>
            </a:pPr>
            <a:r>
              <a:rPr lang="en-AU" sz="1600"/>
              <a:t>Patient Episode - Allied Health Clinician Interventions</a:t>
            </a:r>
          </a:p>
          <a:p>
            <a:pPr marL="742950" lvl="1" indent="-285750">
              <a:buFont typeface="Wingdings" panose="05000000000000000000" pitchFamily="2" charset="2"/>
              <a:buChar char="Ø"/>
            </a:pPr>
            <a:r>
              <a:rPr lang="en-AU" sz="1600"/>
              <a:t>Patient Episode - Allied Health Consumable History</a:t>
            </a:r>
          </a:p>
          <a:p>
            <a:pPr marL="742950" lvl="1" indent="-285750">
              <a:buFont typeface="Wingdings" panose="05000000000000000000" pitchFamily="2" charset="2"/>
              <a:buChar char="Ø"/>
            </a:pPr>
            <a:r>
              <a:rPr lang="en-AU" sz="1600"/>
              <a:t>Patient Episode - Allied Health Consumable Summary</a:t>
            </a:r>
          </a:p>
          <a:p>
            <a:pPr marL="742950" lvl="1" indent="-285750">
              <a:buFont typeface="Wingdings" panose="05000000000000000000" pitchFamily="2" charset="2"/>
              <a:buChar char="Ø"/>
            </a:pPr>
            <a:r>
              <a:rPr lang="en-AU" sz="1600"/>
              <a:t>Patient Episode - Allied Health Clinician Consumables</a:t>
            </a:r>
          </a:p>
          <a:p>
            <a:pPr marL="742950" lvl="1" indent="-285750">
              <a:buFont typeface="Wingdings" panose="05000000000000000000" pitchFamily="2" charset="2"/>
              <a:buChar char="Ø"/>
            </a:pPr>
            <a:r>
              <a:rPr lang="en-AU" sz="1600"/>
              <a:t>Patient Episode - A.H. Interventions/Consumables Summary</a:t>
            </a:r>
          </a:p>
          <a:p>
            <a:pPr marL="742950" lvl="1" indent="-285750">
              <a:buFont typeface="Wingdings" panose="05000000000000000000" pitchFamily="2" charset="2"/>
              <a:buChar char="Ø"/>
            </a:pPr>
            <a:r>
              <a:rPr lang="en-AU" sz="1600"/>
              <a:t>Patient Episode - SN / MW Intervention History</a:t>
            </a:r>
          </a:p>
          <a:p>
            <a:pPr marL="742950" lvl="1" indent="-285750">
              <a:buFont typeface="Wingdings" panose="05000000000000000000" pitchFamily="2" charset="2"/>
              <a:buChar char="Ø"/>
            </a:pPr>
            <a:r>
              <a:rPr lang="en-AU" sz="1600"/>
              <a:t>Patient Episode - SN / MW Intervention Summary</a:t>
            </a:r>
          </a:p>
          <a:p>
            <a:pPr marL="742950" lvl="1" indent="-285750">
              <a:buFont typeface="Wingdings" panose="05000000000000000000" pitchFamily="2" charset="2"/>
              <a:buChar char="Ø"/>
            </a:pPr>
            <a:r>
              <a:rPr lang="en-AU" sz="1600"/>
              <a:t>Patient Episode - SN / MW Clinician Interventions</a:t>
            </a:r>
          </a:p>
          <a:p>
            <a:pPr marL="742950" lvl="1" indent="-285750">
              <a:buFont typeface="Wingdings" panose="05000000000000000000" pitchFamily="2" charset="2"/>
              <a:buChar char="Ø"/>
            </a:pPr>
            <a:r>
              <a:rPr lang="en-AU" sz="1600"/>
              <a:t>Patient Episode - SN / MW Consumable History</a:t>
            </a:r>
          </a:p>
          <a:p>
            <a:pPr marL="742950" lvl="1" indent="-285750">
              <a:buFont typeface="Wingdings" panose="05000000000000000000" pitchFamily="2" charset="2"/>
              <a:buChar char="Ø"/>
            </a:pPr>
            <a:r>
              <a:rPr lang="en-AU" sz="1600"/>
              <a:t>Patient Episode - SN / MW Consumable Summary</a:t>
            </a:r>
          </a:p>
          <a:p>
            <a:pPr marL="742950" lvl="1" indent="-285750">
              <a:buFont typeface="Wingdings" panose="05000000000000000000" pitchFamily="2" charset="2"/>
              <a:buChar char="Ø"/>
            </a:pPr>
            <a:r>
              <a:rPr lang="en-AU" sz="1600"/>
              <a:t>Patient Episode - SN / MW Clinician Consumables</a:t>
            </a:r>
          </a:p>
          <a:p>
            <a:pPr marL="742950" lvl="1" indent="-285750">
              <a:buFont typeface="Wingdings" panose="05000000000000000000" pitchFamily="2" charset="2"/>
              <a:buChar char="Ø"/>
            </a:pPr>
            <a:r>
              <a:rPr lang="en-AU" sz="1600"/>
              <a:t>Patient Episode - SN / MW Interventions/Consumables Summ.</a:t>
            </a:r>
          </a:p>
        </p:txBody>
      </p:sp>
      <p:sp>
        <p:nvSpPr>
          <p:cNvPr id="10" name="TextBox 9">
            <a:extLst>
              <a:ext uri="{FF2B5EF4-FFF2-40B4-BE49-F238E27FC236}">
                <a16:creationId xmlns:a16="http://schemas.microsoft.com/office/drawing/2014/main" id="{FBB66DD2-5F25-4427-AB18-1E1ADFF58938}"/>
              </a:ext>
            </a:extLst>
          </p:cNvPr>
          <p:cNvSpPr txBox="1"/>
          <p:nvPr/>
        </p:nvSpPr>
        <p:spPr>
          <a:xfrm>
            <a:off x="504641" y="622895"/>
            <a:ext cx="11156136" cy="5893921"/>
          </a:xfrm>
          <a:prstGeom prst="rect">
            <a:avLst/>
          </a:prstGeom>
          <a:solidFill>
            <a:schemeClr val="bg1"/>
          </a:solidFill>
          <a:ln w="19050">
            <a:solidFill>
              <a:schemeClr val="tx1"/>
            </a:solidFill>
          </a:ln>
        </p:spPr>
        <p:txBody>
          <a:bodyPr wrap="square" rtlCol="0">
            <a:spAutoFit/>
          </a:bodyPr>
          <a:lstStyle/>
          <a:p>
            <a:r>
              <a:rPr lang="en-AU" sz="1600" b="1" dirty="0">
                <a:solidFill>
                  <a:srgbClr val="FF0000"/>
                </a:solidFill>
              </a:rPr>
              <a:t>Allied Health and Specialist Nurse/Midwife Reports</a:t>
            </a:r>
          </a:p>
          <a:p>
            <a:r>
              <a:rPr lang="en-GB" sz="1500" dirty="0"/>
              <a:t>The following reports have been enhanced to display up to 300 Clinicians;</a:t>
            </a:r>
            <a:endParaRPr lang="en-AU" sz="1500" dirty="0"/>
          </a:p>
          <a:p>
            <a:pPr marL="742950" lvl="1" indent="-285750">
              <a:buFont typeface="Wingdings" panose="05000000000000000000" pitchFamily="2" charset="2"/>
              <a:buChar char="Ø"/>
            </a:pPr>
            <a:r>
              <a:rPr lang="en-GB" sz="1500" b="1" dirty="0"/>
              <a:t>Allied Health Clinician Activity Times</a:t>
            </a:r>
            <a:endParaRPr lang="en-AU" sz="1500" b="1" dirty="0"/>
          </a:p>
          <a:p>
            <a:pPr marL="742950" lvl="1" indent="-285750">
              <a:buFont typeface="Wingdings" panose="05000000000000000000" pitchFamily="2" charset="2"/>
              <a:buChar char="Ø"/>
            </a:pPr>
            <a:r>
              <a:rPr lang="en-GB" sz="1500" b="1" dirty="0"/>
              <a:t>Allied Health Clinician Consumables</a:t>
            </a:r>
            <a:endParaRPr lang="en-AU" sz="1500" b="1" dirty="0"/>
          </a:p>
          <a:p>
            <a:pPr marL="742950" lvl="1" indent="-285750">
              <a:buFont typeface="Wingdings" panose="05000000000000000000" pitchFamily="2" charset="2"/>
              <a:buChar char="Ø"/>
            </a:pPr>
            <a:r>
              <a:rPr lang="en-GB" sz="1500" b="1" dirty="0"/>
              <a:t>Allied Health Clinician Interventions Consumables Summary</a:t>
            </a:r>
            <a:endParaRPr lang="en-AU" sz="1500" b="1" dirty="0"/>
          </a:p>
          <a:p>
            <a:pPr marL="742950" lvl="1" indent="-285750">
              <a:buFont typeface="Wingdings" panose="05000000000000000000" pitchFamily="2" charset="2"/>
              <a:buChar char="Ø"/>
            </a:pPr>
            <a:r>
              <a:rPr lang="en-GB" sz="1500" b="1" dirty="0"/>
              <a:t>Allied Health Clinician Interventions</a:t>
            </a:r>
            <a:endParaRPr lang="en-AU" sz="1500" b="1" dirty="0"/>
          </a:p>
          <a:p>
            <a:pPr marL="742950" lvl="1" indent="-285750">
              <a:buFont typeface="Wingdings" panose="05000000000000000000" pitchFamily="2" charset="2"/>
              <a:buChar char="Ø"/>
            </a:pPr>
            <a:r>
              <a:rPr lang="en-GB" sz="1500" b="1" dirty="0"/>
              <a:t>Specialist Nurse / Midwife Clinician Activity Times</a:t>
            </a:r>
            <a:endParaRPr lang="en-AU" sz="1500" b="1" dirty="0"/>
          </a:p>
          <a:p>
            <a:pPr marL="742950" lvl="1" indent="-285750">
              <a:buFont typeface="Wingdings" panose="05000000000000000000" pitchFamily="2" charset="2"/>
              <a:buChar char="Ø"/>
            </a:pPr>
            <a:r>
              <a:rPr lang="en-GB" sz="1500" b="1" dirty="0"/>
              <a:t>Specialist Nurse / Midwife Clinician Consumables</a:t>
            </a:r>
            <a:endParaRPr lang="en-AU" sz="1500" b="1" dirty="0"/>
          </a:p>
          <a:p>
            <a:pPr marL="742950" lvl="1" indent="-285750">
              <a:buFont typeface="Wingdings" panose="05000000000000000000" pitchFamily="2" charset="2"/>
              <a:buChar char="Ø"/>
            </a:pPr>
            <a:r>
              <a:rPr lang="en-GB" sz="1500" b="1" dirty="0"/>
              <a:t>Specialist Nurse / Midwife Clinician Interventions Consumables Summary</a:t>
            </a:r>
            <a:endParaRPr lang="en-AU" sz="1500" b="1" dirty="0"/>
          </a:p>
          <a:p>
            <a:pPr marL="742950" lvl="1" indent="-285750">
              <a:buFont typeface="Wingdings" panose="05000000000000000000" pitchFamily="2" charset="2"/>
              <a:buChar char="Ø"/>
            </a:pPr>
            <a:r>
              <a:rPr lang="en-GB" sz="1500" b="1" dirty="0"/>
              <a:t>Specialist Nurse / Midwife Clinician Interventions</a:t>
            </a:r>
          </a:p>
          <a:p>
            <a:r>
              <a:rPr lang="en-GB" sz="1600" b="1" dirty="0">
                <a:solidFill>
                  <a:srgbClr val="FF0000"/>
                </a:solidFill>
              </a:rPr>
              <a:t>Miscellaneous Reports</a:t>
            </a:r>
          </a:p>
          <a:p>
            <a:pPr marL="742950" lvl="1" indent="-285750">
              <a:buFont typeface="Wingdings" panose="05000000000000000000" pitchFamily="2" charset="2"/>
              <a:buChar char="Ø"/>
            </a:pPr>
            <a:r>
              <a:rPr lang="en-AU" sz="1500" b="1" dirty="0"/>
              <a:t>Hospital and Ward/Department Staff Performance Review Report</a:t>
            </a:r>
          </a:p>
          <a:p>
            <a:pPr marL="1200150" lvl="2" indent="-285750">
              <a:buFont typeface="Arial" panose="020B0604020202020204" pitchFamily="34" charset="0"/>
              <a:buChar char="•"/>
            </a:pPr>
            <a:r>
              <a:rPr lang="en-GB" sz="1500" dirty="0"/>
              <a:t>The performance review achievement score has been added to the performance review reports, this will only occur if performance scores have been added into HRM maintenance and a performance score is allocated at a time of review. </a:t>
            </a:r>
            <a:endParaRPr lang="en-AU" sz="1500" dirty="0"/>
          </a:p>
          <a:p>
            <a:pPr marL="742950" lvl="1" indent="-285750">
              <a:buFont typeface="Wingdings" panose="05000000000000000000" pitchFamily="2" charset="2"/>
              <a:buChar char="Ø"/>
            </a:pPr>
            <a:r>
              <a:rPr lang="en-AU" sz="1500" b="1" dirty="0"/>
              <a:t>Business Unit and Ward/Department Period Casual Hours Report</a:t>
            </a:r>
          </a:p>
          <a:p>
            <a:pPr marL="1200150" lvl="2" indent="-285750">
              <a:buFont typeface="Arial" panose="020B0604020202020204" pitchFamily="34" charset="0"/>
              <a:buChar char="•"/>
            </a:pPr>
            <a:r>
              <a:rPr lang="en-GB" sz="1500" dirty="0"/>
              <a:t>Day and shift filters have been added to the Hospital, Business Unit and Ward / Department Period Casual Hours report selection screen.</a:t>
            </a:r>
            <a:endParaRPr lang="en-AU" sz="1500" dirty="0"/>
          </a:p>
          <a:p>
            <a:pPr marL="742950" lvl="1" indent="-285750">
              <a:buFont typeface="Wingdings" panose="05000000000000000000" pitchFamily="2" charset="2"/>
              <a:buChar char="Ø"/>
            </a:pPr>
            <a:r>
              <a:rPr lang="en-AU" sz="1500" b="1" dirty="0"/>
              <a:t>Posted Roster vs Current Roster</a:t>
            </a:r>
          </a:p>
          <a:p>
            <a:pPr marL="1200150" lvl="2" indent="-285750">
              <a:buFont typeface="Arial" panose="020B0604020202020204" pitchFamily="34" charset="0"/>
              <a:buChar char="•"/>
            </a:pPr>
            <a:r>
              <a:rPr lang="en-GB" sz="1500" dirty="0"/>
              <a:t>The report previously named 'Print Roster Posted Vs Rostered' has been changed to 'Posted Roster vs Current Roster' The help file and report example have been updated.</a:t>
            </a:r>
            <a:endParaRPr lang="en-AU" sz="1500" dirty="0"/>
          </a:p>
          <a:p>
            <a:pPr marL="742950" lvl="1" indent="-285750">
              <a:buFont typeface="Wingdings" panose="05000000000000000000" pitchFamily="2" charset="2"/>
              <a:buChar char="Ø"/>
            </a:pPr>
            <a:r>
              <a:rPr lang="en-GB" sz="1500" dirty="0"/>
              <a:t> </a:t>
            </a:r>
            <a:r>
              <a:rPr lang="en-AU" sz="1500" b="1" dirty="0"/>
              <a:t>Allied Health/Specialist Nurse Ward and Business Unit Reports</a:t>
            </a:r>
          </a:p>
          <a:p>
            <a:pPr marL="1200150" lvl="2" indent="-285750">
              <a:buFont typeface="Arial" panose="020B0604020202020204" pitchFamily="34" charset="0"/>
              <a:buChar char="•"/>
            </a:pPr>
            <a:r>
              <a:rPr lang="en-AU" sz="1500" dirty="0"/>
              <a:t>Allied Health / Specialist Nurse Ward and Business Unit Reports will now only display the activities entered for the Ward / Business Unit selected in the Reports selection screen.</a:t>
            </a:r>
          </a:p>
          <a:p>
            <a:pPr marL="742950" lvl="1" indent="-285750">
              <a:buFont typeface="Wingdings" panose="05000000000000000000" pitchFamily="2" charset="2"/>
              <a:buChar char="Ø"/>
            </a:pPr>
            <a:r>
              <a:rPr lang="en-AU" sz="1500" b="1" dirty="0"/>
              <a:t>Hospital Staff Clinical Specialty Privilege Report</a:t>
            </a:r>
          </a:p>
          <a:p>
            <a:pPr marL="1200150" lvl="2" indent="-285750">
              <a:buFont typeface="Arial" panose="020B0604020202020204" pitchFamily="34" charset="0"/>
              <a:buChar char="•"/>
            </a:pPr>
            <a:r>
              <a:rPr lang="en-AU" sz="1500" dirty="0"/>
              <a:t>Option added to select either status of: Approved or Withdrawn</a:t>
            </a:r>
          </a:p>
        </p:txBody>
      </p:sp>
    </p:spTree>
    <p:extLst>
      <p:ext uri="{BB962C8B-B14F-4D97-AF65-F5344CB8AC3E}">
        <p14:creationId xmlns:p14="http://schemas.microsoft.com/office/powerpoint/2010/main" val="2079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C16B1D97-F2A8-4ED7-9F77-CC74F5CDE6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834" y="6614861"/>
            <a:ext cx="628972" cy="242770"/>
          </a:xfrm>
        </p:spPr>
      </p:pic>
      <p:sp>
        <p:nvSpPr>
          <p:cNvPr id="4" name="Footer Placeholder 3">
            <a:extLst>
              <a:ext uri="{FF2B5EF4-FFF2-40B4-BE49-F238E27FC236}">
                <a16:creationId xmlns:a16="http://schemas.microsoft.com/office/drawing/2014/main" id="{920A603A-2DE5-4C4B-AA26-3B41AF5486CD}"/>
              </a:ext>
            </a:extLst>
          </p:cNvPr>
          <p:cNvSpPr>
            <a:spLocks noGrp="1"/>
          </p:cNvSpPr>
          <p:nvPr>
            <p:ph type="ftr" sz="quarter" idx="11"/>
          </p:nvPr>
        </p:nvSpPr>
        <p:spPr>
          <a:xfrm>
            <a:off x="-165754" y="6591766"/>
            <a:ext cx="4114800" cy="365125"/>
          </a:xfrm>
        </p:spPr>
        <p:txBody>
          <a:bodyPr/>
          <a:lstStyle/>
          <a:p>
            <a:r>
              <a:rPr lang="en-GB"/>
              <a:t>Trend Care Systems Pty Ltd 2020</a:t>
            </a:r>
            <a:endParaRPr lang="en-AU"/>
          </a:p>
        </p:txBody>
      </p:sp>
      <p:sp>
        <p:nvSpPr>
          <p:cNvPr id="12" name="Slide Number Placeholder 11">
            <a:extLst>
              <a:ext uri="{FF2B5EF4-FFF2-40B4-BE49-F238E27FC236}">
                <a16:creationId xmlns:a16="http://schemas.microsoft.com/office/drawing/2014/main" id="{5B36FE44-D7A4-410B-8D56-80F2B061CE99}"/>
              </a:ext>
            </a:extLst>
          </p:cNvPr>
          <p:cNvSpPr>
            <a:spLocks noGrp="1"/>
          </p:cNvSpPr>
          <p:nvPr>
            <p:ph type="sldNum" sz="quarter" idx="12"/>
          </p:nvPr>
        </p:nvSpPr>
        <p:spPr>
          <a:xfrm>
            <a:off x="8610600" y="6356350"/>
            <a:ext cx="2743200" cy="365125"/>
          </a:xfrm>
        </p:spPr>
        <p:txBody>
          <a:bodyPr/>
          <a:lstStyle/>
          <a:p>
            <a:fld id="{11A61DAD-6A46-4001-AD08-8C0C01E93E80}" type="slidenum">
              <a:rPr lang="en-AU" smtClean="0"/>
              <a:t>11</a:t>
            </a:fld>
            <a:endParaRPr lang="en-AU"/>
          </a:p>
        </p:txBody>
      </p:sp>
      <p:sp>
        <p:nvSpPr>
          <p:cNvPr id="14" name="New Lists Forms">
            <a:extLst>
              <a:ext uri="{FF2B5EF4-FFF2-40B4-BE49-F238E27FC236}">
                <a16:creationId xmlns:a16="http://schemas.microsoft.com/office/drawing/2014/main" id="{41F0FD46-050C-46EA-A8D2-FEAA80C140A4}"/>
              </a:ext>
            </a:extLst>
          </p:cNvPr>
          <p:cNvSpPr>
            <a:spLocks noGrp="1"/>
          </p:cNvSpPr>
          <p:nvPr>
            <p:ph type="title"/>
          </p:nvPr>
        </p:nvSpPr>
        <p:spPr>
          <a:xfrm>
            <a:off x="321563" y="320040"/>
            <a:ext cx="1633985" cy="369332"/>
          </a:xfrm>
        </p:spPr>
        <p:txBody>
          <a:bodyPr>
            <a:normAutofit fontScale="90000"/>
          </a:bodyPr>
          <a:lstStyle/>
          <a:p>
            <a:r>
              <a:rPr lang="en-AU" sz="1800" b="1"/>
              <a:t>New Lists/Forms</a:t>
            </a:r>
          </a:p>
        </p:txBody>
      </p:sp>
      <p:pic>
        <p:nvPicPr>
          <p:cNvPr id="3" name="Staff">
            <a:extLst>
              <a:ext uri="{FF2B5EF4-FFF2-40B4-BE49-F238E27FC236}">
                <a16:creationId xmlns:a16="http://schemas.microsoft.com/office/drawing/2014/main" id="{97110A9B-070D-4349-92F9-6A41FDABB8E6}"/>
              </a:ext>
            </a:extLst>
          </p:cNvPr>
          <p:cNvPicPr>
            <a:picLocks noChangeAspect="1"/>
          </p:cNvPicPr>
          <p:nvPr/>
        </p:nvPicPr>
        <p:blipFill rotWithShape="1">
          <a:blip r:embed="rId3">
            <a:extLst>
              <a:ext uri="{28A0092B-C50C-407E-A947-70E740481C1C}">
                <a14:useLocalDpi xmlns:a14="http://schemas.microsoft.com/office/drawing/2010/main" val="0"/>
              </a:ext>
            </a:extLst>
          </a:blip>
          <a:srcRect l="225" t="916" r="872" b="916"/>
          <a:stretch/>
        </p:blipFill>
        <p:spPr>
          <a:xfrm>
            <a:off x="590400" y="633600"/>
            <a:ext cx="11008800" cy="5594400"/>
          </a:xfrm>
          <a:prstGeom prst="rect">
            <a:avLst/>
          </a:prstGeom>
          <a:ln w="19050">
            <a:solidFill>
              <a:schemeClr val="tx1"/>
            </a:solidFill>
          </a:ln>
        </p:spPr>
      </p:pic>
    </p:spTree>
    <p:extLst>
      <p:ext uri="{BB962C8B-B14F-4D97-AF65-F5344CB8AC3E}">
        <p14:creationId xmlns:p14="http://schemas.microsoft.com/office/powerpoint/2010/main" val="125573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C16B1D97-F2A8-4ED7-9F77-CC74F5CDE6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834" y="6614861"/>
            <a:ext cx="628972" cy="242770"/>
          </a:xfrm>
        </p:spPr>
      </p:pic>
      <p:sp>
        <p:nvSpPr>
          <p:cNvPr id="4" name="Footer Placeholder 3">
            <a:extLst>
              <a:ext uri="{FF2B5EF4-FFF2-40B4-BE49-F238E27FC236}">
                <a16:creationId xmlns:a16="http://schemas.microsoft.com/office/drawing/2014/main" id="{920A603A-2DE5-4C4B-AA26-3B41AF5486CD}"/>
              </a:ext>
            </a:extLst>
          </p:cNvPr>
          <p:cNvSpPr>
            <a:spLocks noGrp="1"/>
          </p:cNvSpPr>
          <p:nvPr>
            <p:ph type="ftr" sz="quarter" idx="11"/>
          </p:nvPr>
        </p:nvSpPr>
        <p:spPr>
          <a:xfrm>
            <a:off x="-165754" y="6591766"/>
            <a:ext cx="4114800" cy="365125"/>
          </a:xfrm>
        </p:spPr>
        <p:txBody>
          <a:bodyPr/>
          <a:lstStyle/>
          <a:p>
            <a:r>
              <a:rPr lang="en-GB"/>
              <a:t>Trend Care Systems Pty Ltd 2020</a:t>
            </a:r>
            <a:endParaRPr lang="en-AU"/>
          </a:p>
        </p:txBody>
      </p:sp>
      <p:sp>
        <p:nvSpPr>
          <p:cNvPr id="12" name="Slide Number Placeholder 11">
            <a:extLst>
              <a:ext uri="{FF2B5EF4-FFF2-40B4-BE49-F238E27FC236}">
                <a16:creationId xmlns:a16="http://schemas.microsoft.com/office/drawing/2014/main" id="{5B36FE44-D7A4-410B-8D56-80F2B061CE99}"/>
              </a:ext>
            </a:extLst>
          </p:cNvPr>
          <p:cNvSpPr>
            <a:spLocks noGrp="1"/>
          </p:cNvSpPr>
          <p:nvPr>
            <p:ph type="sldNum" sz="quarter" idx="12"/>
          </p:nvPr>
        </p:nvSpPr>
        <p:spPr>
          <a:xfrm>
            <a:off x="8610600" y="6356350"/>
            <a:ext cx="2743200" cy="365125"/>
          </a:xfrm>
        </p:spPr>
        <p:txBody>
          <a:bodyPr/>
          <a:lstStyle/>
          <a:p>
            <a:fld id="{11A61DAD-6A46-4001-AD08-8C0C01E93E80}" type="slidenum">
              <a:rPr lang="en-AU" smtClean="0"/>
              <a:t>12</a:t>
            </a:fld>
            <a:endParaRPr lang="en-AU"/>
          </a:p>
        </p:txBody>
      </p:sp>
      <p:sp>
        <p:nvSpPr>
          <p:cNvPr id="14" name="Maintain Hospital">
            <a:extLst>
              <a:ext uri="{FF2B5EF4-FFF2-40B4-BE49-F238E27FC236}">
                <a16:creationId xmlns:a16="http://schemas.microsoft.com/office/drawing/2014/main" id="{41F0FD46-050C-46EA-A8D2-FEAA80C140A4}"/>
              </a:ext>
            </a:extLst>
          </p:cNvPr>
          <p:cNvSpPr>
            <a:spLocks noGrp="1"/>
          </p:cNvSpPr>
          <p:nvPr>
            <p:ph type="title"/>
          </p:nvPr>
        </p:nvSpPr>
        <p:spPr>
          <a:xfrm>
            <a:off x="319164" y="371289"/>
            <a:ext cx="1824613" cy="267921"/>
          </a:xfrm>
        </p:spPr>
        <p:txBody>
          <a:bodyPr>
            <a:normAutofit fontScale="90000"/>
          </a:bodyPr>
          <a:lstStyle/>
          <a:p>
            <a:r>
              <a:rPr lang="en-AU" sz="1800" b="1"/>
              <a:t>Maintain Hospitals</a:t>
            </a:r>
          </a:p>
        </p:txBody>
      </p:sp>
      <p:pic>
        <p:nvPicPr>
          <p:cNvPr id="7" name="Picture 6" hidden="1">
            <a:extLst>
              <a:ext uri="{FF2B5EF4-FFF2-40B4-BE49-F238E27FC236}">
                <a16:creationId xmlns:a16="http://schemas.microsoft.com/office/drawing/2014/main" id="{271852AD-B603-4918-9107-AA44F09F24C0}"/>
              </a:ext>
            </a:extLst>
          </p:cNvPr>
          <p:cNvPicPr>
            <a:picLocks noChangeAspect="1"/>
          </p:cNvPicPr>
          <p:nvPr/>
        </p:nvPicPr>
        <p:blipFill rotWithShape="1">
          <a:blip r:embed="rId3">
            <a:extLst>
              <a:ext uri="{28A0092B-C50C-407E-A947-70E740481C1C}">
                <a14:useLocalDpi xmlns:a14="http://schemas.microsoft.com/office/drawing/2010/main" val="0"/>
              </a:ext>
            </a:extLst>
          </a:blip>
          <a:srcRect l="226" t="916" r="873" b="916"/>
          <a:stretch/>
        </p:blipFill>
        <p:spPr>
          <a:xfrm>
            <a:off x="590400" y="633600"/>
            <a:ext cx="11008800" cy="5594400"/>
          </a:xfrm>
          <a:prstGeom prst="rect">
            <a:avLst/>
          </a:prstGeom>
          <a:ln w="19050">
            <a:solidFill>
              <a:schemeClr val="tx1"/>
            </a:solidFill>
          </a:ln>
        </p:spPr>
      </p:pic>
      <p:pic>
        <p:nvPicPr>
          <p:cNvPr id="5" name="Picture 4" hidden="1">
            <a:extLst>
              <a:ext uri="{FF2B5EF4-FFF2-40B4-BE49-F238E27FC236}">
                <a16:creationId xmlns:a16="http://schemas.microsoft.com/office/drawing/2014/main" id="{2B3A12E6-B4C0-48C8-9765-3C6F28F0AC73}"/>
              </a:ext>
            </a:extLst>
          </p:cNvPr>
          <p:cNvPicPr>
            <a:picLocks noChangeAspect="1"/>
          </p:cNvPicPr>
          <p:nvPr/>
        </p:nvPicPr>
        <p:blipFill rotWithShape="1">
          <a:blip r:embed="rId4">
            <a:extLst>
              <a:ext uri="{28A0092B-C50C-407E-A947-70E740481C1C}">
                <a14:useLocalDpi xmlns:a14="http://schemas.microsoft.com/office/drawing/2010/main" val="0"/>
              </a:ext>
            </a:extLst>
          </a:blip>
          <a:srcRect l="226" t="916" r="873" b="916"/>
          <a:stretch/>
        </p:blipFill>
        <p:spPr>
          <a:xfrm>
            <a:off x="590400" y="633600"/>
            <a:ext cx="11008800" cy="5594400"/>
          </a:xfrm>
          <a:prstGeom prst="rect">
            <a:avLst/>
          </a:prstGeom>
          <a:ln w="19050">
            <a:solidFill>
              <a:schemeClr val="tx1"/>
            </a:solidFill>
          </a:ln>
        </p:spPr>
      </p:pic>
      <p:sp>
        <p:nvSpPr>
          <p:cNvPr id="15" name="Highlight Change" hidden="1">
            <a:extLst>
              <a:ext uri="{FF2B5EF4-FFF2-40B4-BE49-F238E27FC236}">
                <a16:creationId xmlns:a16="http://schemas.microsoft.com/office/drawing/2014/main" id="{C1C28C8A-E8CF-43B5-88BC-4F22FA700F30}"/>
              </a:ext>
            </a:extLst>
          </p:cNvPr>
          <p:cNvSpPr/>
          <p:nvPr/>
        </p:nvSpPr>
        <p:spPr>
          <a:xfrm>
            <a:off x="10601382" y="4463745"/>
            <a:ext cx="648000" cy="234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10" name="Picture 9" hidden="1">
            <a:extLst>
              <a:ext uri="{FF2B5EF4-FFF2-40B4-BE49-F238E27FC236}">
                <a16:creationId xmlns:a16="http://schemas.microsoft.com/office/drawing/2014/main" id="{16333564-8782-4B9C-B58D-C9CB3CC358B4}"/>
              </a:ext>
            </a:extLst>
          </p:cNvPr>
          <p:cNvPicPr>
            <a:picLocks noChangeAspect="1"/>
          </p:cNvPicPr>
          <p:nvPr/>
        </p:nvPicPr>
        <p:blipFill rotWithShape="1">
          <a:blip r:embed="rId5">
            <a:extLst>
              <a:ext uri="{28A0092B-C50C-407E-A947-70E740481C1C}">
                <a14:useLocalDpi xmlns:a14="http://schemas.microsoft.com/office/drawing/2010/main" val="0"/>
              </a:ext>
            </a:extLst>
          </a:blip>
          <a:srcRect l="226" t="916" r="873" b="916"/>
          <a:stretch/>
        </p:blipFill>
        <p:spPr>
          <a:xfrm>
            <a:off x="590400" y="633600"/>
            <a:ext cx="11008800" cy="5594400"/>
          </a:xfrm>
          <a:prstGeom prst="rect">
            <a:avLst/>
          </a:prstGeom>
          <a:ln w="19050">
            <a:solidFill>
              <a:schemeClr val="tx1"/>
            </a:solidFill>
          </a:ln>
        </p:spPr>
      </p:pic>
      <p:sp>
        <p:nvSpPr>
          <p:cNvPr id="21" name="Rectangle 20" hidden="1">
            <a:extLst>
              <a:ext uri="{FF2B5EF4-FFF2-40B4-BE49-F238E27FC236}">
                <a16:creationId xmlns:a16="http://schemas.microsoft.com/office/drawing/2014/main" id="{8BE46666-BB3C-456C-ADC8-E6BF7C37D2D9}"/>
              </a:ext>
            </a:extLst>
          </p:cNvPr>
          <p:cNvSpPr/>
          <p:nvPr/>
        </p:nvSpPr>
        <p:spPr>
          <a:xfrm>
            <a:off x="1723938" y="4622795"/>
            <a:ext cx="8744125" cy="369332"/>
          </a:xfrm>
          <a:prstGeom prst="rect">
            <a:avLst/>
          </a:prstGeom>
          <a:solidFill>
            <a:schemeClr val="bg1"/>
          </a:solidFill>
          <a:ln w="19050">
            <a:solidFill>
              <a:schemeClr val="tx1"/>
            </a:solidFill>
          </a:ln>
        </p:spPr>
        <p:txBody>
          <a:bodyPr wrap="none" lIns="91440" tIns="45720" rIns="91440" bIns="45720">
            <a:spAutoFit/>
          </a:bodyPr>
          <a:lstStyle/>
          <a:p>
            <a:pPr algn="ctr"/>
            <a:r>
              <a:rPr lang="en-AU"/>
              <a:t>An Address for each hospital can now be added if required to interface with other systems. </a:t>
            </a:r>
          </a:p>
        </p:txBody>
      </p:sp>
      <p:sp>
        <p:nvSpPr>
          <p:cNvPr id="16" name="Highlight change" hidden="1">
            <a:extLst>
              <a:ext uri="{FF2B5EF4-FFF2-40B4-BE49-F238E27FC236}">
                <a16:creationId xmlns:a16="http://schemas.microsoft.com/office/drawing/2014/main" id="{88248E1C-C540-4365-900F-DDB3C4EDF149}"/>
              </a:ext>
            </a:extLst>
          </p:cNvPr>
          <p:cNvSpPr/>
          <p:nvPr/>
        </p:nvSpPr>
        <p:spPr>
          <a:xfrm>
            <a:off x="5221880" y="3429160"/>
            <a:ext cx="648000" cy="234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11" name="Picture 10" hidden="1">
            <a:extLst>
              <a:ext uri="{FF2B5EF4-FFF2-40B4-BE49-F238E27FC236}">
                <a16:creationId xmlns:a16="http://schemas.microsoft.com/office/drawing/2014/main" id="{76151021-D09F-4352-ACCA-23883A4B62A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90900" y="1985962"/>
            <a:ext cx="5715000" cy="3190874"/>
          </a:xfrm>
          <a:prstGeom prst="rect">
            <a:avLst/>
          </a:prstGeom>
          <a:ln w="19050">
            <a:solidFill>
              <a:schemeClr val="tx1"/>
            </a:solidFill>
          </a:ln>
        </p:spPr>
      </p:pic>
      <p:sp>
        <p:nvSpPr>
          <p:cNvPr id="17" name="Highlight Save" hidden="1">
            <a:extLst>
              <a:ext uri="{FF2B5EF4-FFF2-40B4-BE49-F238E27FC236}">
                <a16:creationId xmlns:a16="http://schemas.microsoft.com/office/drawing/2014/main" id="{56E958FC-E665-4249-BD9A-D7413B842972}"/>
              </a:ext>
            </a:extLst>
          </p:cNvPr>
          <p:cNvSpPr/>
          <p:nvPr/>
        </p:nvSpPr>
        <p:spPr>
          <a:xfrm>
            <a:off x="7239867" y="4752459"/>
            <a:ext cx="756000" cy="288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13" name="Picture 12">
            <a:extLst>
              <a:ext uri="{FF2B5EF4-FFF2-40B4-BE49-F238E27FC236}">
                <a16:creationId xmlns:a16="http://schemas.microsoft.com/office/drawing/2014/main" id="{606C8AC8-AFB4-4AC8-A87B-7A7262A0753D}"/>
              </a:ext>
            </a:extLst>
          </p:cNvPr>
          <p:cNvPicPr>
            <a:picLocks noChangeAspect="1"/>
          </p:cNvPicPr>
          <p:nvPr/>
        </p:nvPicPr>
        <p:blipFill rotWithShape="1">
          <a:blip r:embed="rId7">
            <a:extLst>
              <a:ext uri="{28A0092B-C50C-407E-A947-70E740481C1C}">
                <a14:useLocalDpi xmlns:a14="http://schemas.microsoft.com/office/drawing/2010/main" val="0"/>
              </a:ext>
            </a:extLst>
          </a:blip>
          <a:srcRect l="226" t="916" r="873" b="916"/>
          <a:stretch/>
        </p:blipFill>
        <p:spPr>
          <a:xfrm>
            <a:off x="591600" y="639210"/>
            <a:ext cx="11008800" cy="5594400"/>
          </a:xfrm>
          <a:prstGeom prst="rect">
            <a:avLst/>
          </a:prstGeom>
          <a:ln w="19050">
            <a:solidFill>
              <a:schemeClr val="tx1"/>
            </a:solidFill>
          </a:ln>
        </p:spPr>
      </p:pic>
      <p:sp>
        <p:nvSpPr>
          <p:cNvPr id="22" name="Highlight Pt Episode">
            <a:extLst>
              <a:ext uri="{FF2B5EF4-FFF2-40B4-BE49-F238E27FC236}">
                <a16:creationId xmlns:a16="http://schemas.microsoft.com/office/drawing/2014/main" id="{22D3045E-5E20-41C1-9BC4-E58483244EF8}"/>
              </a:ext>
            </a:extLst>
          </p:cNvPr>
          <p:cNvSpPr/>
          <p:nvPr/>
        </p:nvSpPr>
        <p:spPr>
          <a:xfrm>
            <a:off x="705054" y="1955330"/>
            <a:ext cx="1000244" cy="162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dirty="0">
              <a:ln w="0"/>
              <a:solidFill>
                <a:schemeClr val="tx1"/>
              </a:solidFill>
            </a:endParaRPr>
          </a:p>
        </p:txBody>
      </p:sp>
      <p:pic>
        <p:nvPicPr>
          <p:cNvPr id="23" name="Picture 22">
            <a:extLst>
              <a:ext uri="{FF2B5EF4-FFF2-40B4-BE49-F238E27FC236}">
                <a16:creationId xmlns:a16="http://schemas.microsoft.com/office/drawing/2014/main" id="{C2047227-B0AC-4C59-BB8B-DB1C745FA1C3}"/>
              </a:ext>
            </a:extLst>
          </p:cNvPr>
          <p:cNvPicPr preferRelativeResize="0">
            <a:picLocks/>
          </p:cNvPicPr>
          <p:nvPr/>
        </p:nvPicPr>
        <p:blipFill rotWithShape="1">
          <a:blip r:embed="rId8"/>
          <a:srcRect l="216" t="915" r="884" b="915"/>
          <a:stretch/>
        </p:blipFill>
        <p:spPr>
          <a:xfrm>
            <a:off x="590400" y="633600"/>
            <a:ext cx="11008800" cy="5594400"/>
          </a:xfrm>
          <a:prstGeom prst="rect">
            <a:avLst/>
          </a:prstGeom>
          <a:ln w="19050">
            <a:solidFill>
              <a:schemeClr val="tx1"/>
            </a:solidFill>
          </a:ln>
        </p:spPr>
      </p:pic>
      <p:sp>
        <p:nvSpPr>
          <p:cNvPr id="25" name="Highlight Boarder Options">
            <a:extLst>
              <a:ext uri="{FF2B5EF4-FFF2-40B4-BE49-F238E27FC236}">
                <a16:creationId xmlns:a16="http://schemas.microsoft.com/office/drawing/2014/main" id="{AAB03D66-4921-48A9-8DDE-3F11068D9853}"/>
              </a:ext>
            </a:extLst>
          </p:cNvPr>
          <p:cNvSpPr/>
          <p:nvPr/>
        </p:nvSpPr>
        <p:spPr>
          <a:xfrm>
            <a:off x="1705298" y="1966705"/>
            <a:ext cx="3276000" cy="720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dirty="0">
              <a:ln w="0"/>
              <a:solidFill>
                <a:schemeClr val="tx1"/>
              </a:solidFill>
            </a:endParaRPr>
          </a:p>
        </p:txBody>
      </p:sp>
      <p:sp>
        <p:nvSpPr>
          <p:cNvPr id="24" name="Rectangle 23">
            <a:extLst>
              <a:ext uri="{FF2B5EF4-FFF2-40B4-BE49-F238E27FC236}">
                <a16:creationId xmlns:a16="http://schemas.microsoft.com/office/drawing/2014/main" id="{B9B3E7B3-B3A5-48C9-BFAC-919E1E404CC9}"/>
              </a:ext>
            </a:extLst>
          </p:cNvPr>
          <p:cNvSpPr/>
          <p:nvPr/>
        </p:nvSpPr>
        <p:spPr>
          <a:xfrm>
            <a:off x="2756528" y="3314307"/>
            <a:ext cx="6678944" cy="369332"/>
          </a:xfrm>
          <a:prstGeom prst="rect">
            <a:avLst/>
          </a:prstGeom>
          <a:solidFill>
            <a:schemeClr val="bg1"/>
          </a:solidFill>
          <a:ln w="19050">
            <a:solidFill>
              <a:schemeClr val="tx1"/>
            </a:solidFill>
          </a:ln>
        </p:spPr>
        <p:txBody>
          <a:bodyPr wrap="none" lIns="91440" tIns="45720" rIns="91440" bIns="45720">
            <a:spAutoFit/>
          </a:bodyPr>
          <a:lstStyle/>
          <a:p>
            <a:r>
              <a:rPr lang="en-US" dirty="0"/>
              <a:t>Option to deactivate patient and episode number fields for boarders</a:t>
            </a:r>
          </a:p>
        </p:txBody>
      </p:sp>
      <p:sp>
        <p:nvSpPr>
          <p:cNvPr id="18" name="Highlight Options">
            <a:extLst>
              <a:ext uri="{FF2B5EF4-FFF2-40B4-BE49-F238E27FC236}">
                <a16:creationId xmlns:a16="http://schemas.microsoft.com/office/drawing/2014/main" id="{5AC86B2F-DB95-49E4-AF67-D97A403BA3F4}"/>
              </a:ext>
            </a:extLst>
          </p:cNvPr>
          <p:cNvSpPr/>
          <p:nvPr/>
        </p:nvSpPr>
        <p:spPr>
          <a:xfrm>
            <a:off x="684034" y="2761605"/>
            <a:ext cx="882000" cy="162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3" name="Picture 2">
            <a:extLst>
              <a:ext uri="{FF2B5EF4-FFF2-40B4-BE49-F238E27FC236}">
                <a16:creationId xmlns:a16="http://schemas.microsoft.com/office/drawing/2014/main" id="{60AF8B95-D31E-449D-B34C-3E32DB74D7B1}"/>
              </a:ext>
            </a:extLst>
          </p:cNvPr>
          <p:cNvPicPr>
            <a:picLocks noChangeAspect="1"/>
          </p:cNvPicPr>
          <p:nvPr/>
        </p:nvPicPr>
        <p:blipFill rotWithShape="1">
          <a:blip r:embed="rId9"/>
          <a:srcRect l="216" t="915" r="884" b="915"/>
          <a:stretch/>
        </p:blipFill>
        <p:spPr>
          <a:xfrm>
            <a:off x="590400" y="633600"/>
            <a:ext cx="11008800" cy="5594400"/>
          </a:xfrm>
          <a:prstGeom prst="rect">
            <a:avLst/>
          </a:prstGeom>
        </p:spPr>
      </p:pic>
      <p:sp>
        <p:nvSpPr>
          <p:cNvPr id="19" name="Highlight Assessments">
            <a:extLst>
              <a:ext uri="{FF2B5EF4-FFF2-40B4-BE49-F238E27FC236}">
                <a16:creationId xmlns:a16="http://schemas.microsoft.com/office/drawing/2014/main" id="{0AC5058A-D4EC-42E8-9019-89C543DD803D}"/>
              </a:ext>
            </a:extLst>
          </p:cNvPr>
          <p:cNvSpPr/>
          <p:nvPr/>
        </p:nvSpPr>
        <p:spPr>
          <a:xfrm>
            <a:off x="1794869" y="2965025"/>
            <a:ext cx="4080414" cy="619002"/>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sp>
        <p:nvSpPr>
          <p:cNvPr id="2" name="Rectangle 1">
            <a:extLst>
              <a:ext uri="{FF2B5EF4-FFF2-40B4-BE49-F238E27FC236}">
                <a16:creationId xmlns:a16="http://schemas.microsoft.com/office/drawing/2014/main" id="{E7042EEF-2412-414D-980F-1A0E1809ED62}"/>
              </a:ext>
            </a:extLst>
          </p:cNvPr>
          <p:cNvSpPr/>
          <p:nvPr/>
        </p:nvSpPr>
        <p:spPr>
          <a:xfrm>
            <a:off x="1452406" y="4470395"/>
            <a:ext cx="9284786" cy="369332"/>
          </a:xfrm>
          <a:prstGeom prst="rect">
            <a:avLst/>
          </a:prstGeom>
          <a:solidFill>
            <a:schemeClr val="bg1"/>
          </a:solidFill>
          <a:ln w="19050">
            <a:solidFill>
              <a:schemeClr val="tx1"/>
            </a:solidFill>
          </a:ln>
        </p:spPr>
        <p:txBody>
          <a:bodyPr wrap="none" lIns="91440" tIns="45720" rIns="91440" bIns="45720">
            <a:spAutoFit/>
          </a:bodyPr>
          <a:lstStyle/>
          <a:p>
            <a:pPr algn="ctr"/>
            <a:r>
              <a:rPr lang="en-AU"/>
              <a:t>A "1 Day" option has been added to the list of "Maximum Age of Assessments to Copy?" setting.  </a:t>
            </a:r>
          </a:p>
        </p:txBody>
      </p:sp>
      <p:sp>
        <p:nvSpPr>
          <p:cNvPr id="20" name="Highlight Cancel">
            <a:extLst>
              <a:ext uri="{FF2B5EF4-FFF2-40B4-BE49-F238E27FC236}">
                <a16:creationId xmlns:a16="http://schemas.microsoft.com/office/drawing/2014/main" id="{AF246EED-D012-494A-8B1B-FF091CBA0D80}"/>
              </a:ext>
            </a:extLst>
          </p:cNvPr>
          <p:cNvSpPr/>
          <p:nvPr/>
        </p:nvSpPr>
        <p:spPr>
          <a:xfrm>
            <a:off x="10847079" y="5672437"/>
            <a:ext cx="666000" cy="2448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spTree>
    <p:extLst>
      <p:ext uri="{BB962C8B-B14F-4D97-AF65-F5344CB8AC3E}">
        <p14:creationId xmlns:p14="http://schemas.microsoft.com/office/powerpoint/2010/main" val="121331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90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100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ntr" presetSubtype="0" fill="hold" grpId="0" nodeType="withEffect">
                                  <p:stCondLst>
                                    <p:cond delay="150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16" grpId="0" animBg="1"/>
      <p:bldP spid="17" grpId="0" animBg="1"/>
      <p:bldP spid="22" grpId="0" animBg="1"/>
      <p:bldP spid="25" grpId="0" animBg="1"/>
      <p:bldP spid="24" grpId="0" animBg="1"/>
      <p:bldP spid="18" grpId="0" animBg="1"/>
      <p:bldP spid="19" grpId="0" animBg="1"/>
      <p:bldP spid="2"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C16B1D97-F2A8-4ED7-9F77-CC74F5CDE6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834" y="6614861"/>
            <a:ext cx="628972" cy="242770"/>
          </a:xfrm>
        </p:spPr>
      </p:pic>
      <p:sp>
        <p:nvSpPr>
          <p:cNvPr id="4" name="Footer Placeholder 3">
            <a:extLst>
              <a:ext uri="{FF2B5EF4-FFF2-40B4-BE49-F238E27FC236}">
                <a16:creationId xmlns:a16="http://schemas.microsoft.com/office/drawing/2014/main" id="{920A603A-2DE5-4C4B-AA26-3B41AF5486CD}"/>
              </a:ext>
            </a:extLst>
          </p:cNvPr>
          <p:cNvSpPr>
            <a:spLocks noGrp="1"/>
          </p:cNvSpPr>
          <p:nvPr>
            <p:ph type="ftr" sz="quarter" idx="11"/>
          </p:nvPr>
        </p:nvSpPr>
        <p:spPr>
          <a:xfrm>
            <a:off x="-165754" y="6591766"/>
            <a:ext cx="4114800" cy="365125"/>
          </a:xfrm>
        </p:spPr>
        <p:txBody>
          <a:bodyPr/>
          <a:lstStyle/>
          <a:p>
            <a:r>
              <a:rPr lang="en-GB"/>
              <a:t>Trend Care Systems Pty Ltd 2020</a:t>
            </a:r>
            <a:endParaRPr lang="en-AU"/>
          </a:p>
        </p:txBody>
      </p:sp>
      <p:sp>
        <p:nvSpPr>
          <p:cNvPr id="12" name="Slide Number Placeholder 11">
            <a:extLst>
              <a:ext uri="{FF2B5EF4-FFF2-40B4-BE49-F238E27FC236}">
                <a16:creationId xmlns:a16="http://schemas.microsoft.com/office/drawing/2014/main" id="{5B36FE44-D7A4-410B-8D56-80F2B061CE99}"/>
              </a:ext>
            </a:extLst>
          </p:cNvPr>
          <p:cNvSpPr>
            <a:spLocks noGrp="1"/>
          </p:cNvSpPr>
          <p:nvPr>
            <p:ph type="sldNum" sz="quarter" idx="12"/>
          </p:nvPr>
        </p:nvSpPr>
        <p:spPr>
          <a:xfrm>
            <a:off x="8610600" y="6356350"/>
            <a:ext cx="2743200" cy="365125"/>
          </a:xfrm>
        </p:spPr>
        <p:txBody>
          <a:bodyPr/>
          <a:lstStyle/>
          <a:p>
            <a:fld id="{11A61DAD-6A46-4001-AD08-8C0C01E93E80}" type="slidenum">
              <a:rPr lang="en-AU" smtClean="0"/>
              <a:t>13</a:t>
            </a:fld>
            <a:endParaRPr lang="en-AU"/>
          </a:p>
        </p:txBody>
      </p:sp>
      <p:sp>
        <p:nvSpPr>
          <p:cNvPr id="14" name="Title 1">
            <a:extLst>
              <a:ext uri="{FF2B5EF4-FFF2-40B4-BE49-F238E27FC236}">
                <a16:creationId xmlns:a16="http://schemas.microsoft.com/office/drawing/2014/main" id="{41F0FD46-050C-46EA-A8D2-FEAA80C140A4}"/>
              </a:ext>
            </a:extLst>
          </p:cNvPr>
          <p:cNvSpPr>
            <a:spLocks noGrp="1"/>
          </p:cNvSpPr>
          <p:nvPr>
            <p:ph type="title"/>
          </p:nvPr>
        </p:nvSpPr>
        <p:spPr>
          <a:xfrm>
            <a:off x="321564" y="320040"/>
            <a:ext cx="1704975" cy="369333"/>
          </a:xfrm>
        </p:spPr>
        <p:txBody>
          <a:bodyPr>
            <a:normAutofit/>
          </a:bodyPr>
          <a:lstStyle/>
          <a:p>
            <a:r>
              <a:rPr lang="en-AU" sz="1600" b="1"/>
              <a:t>Maintain - General</a:t>
            </a:r>
          </a:p>
        </p:txBody>
      </p:sp>
      <p:sp>
        <p:nvSpPr>
          <p:cNvPr id="7" name="TextBox 6">
            <a:extLst>
              <a:ext uri="{FF2B5EF4-FFF2-40B4-BE49-F238E27FC236}">
                <a16:creationId xmlns:a16="http://schemas.microsoft.com/office/drawing/2014/main" id="{D7ED7171-03B0-43F8-8B08-369D0F3AA612}"/>
              </a:ext>
            </a:extLst>
          </p:cNvPr>
          <p:cNvSpPr txBox="1"/>
          <p:nvPr/>
        </p:nvSpPr>
        <p:spPr>
          <a:xfrm>
            <a:off x="493987" y="620124"/>
            <a:ext cx="11204027" cy="5816977"/>
          </a:xfrm>
          <a:prstGeom prst="rect">
            <a:avLst/>
          </a:prstGeom>
          <a:solidFill>
            <a:schemeClr val="bg1"/>
          </a:solidFill>
          <a:ln w="19050">
            <a:solidFill>
              <a:schemeClr val="tx1"/>
            </a:solidFill>
          </a:ln>
        </p:spPr>
        <p:txBody>
          <a:bodyPr wrap="square" rtlCol="0">
            <a:spAutoFit/>
          </a:bodyPr>
          <a:lstStyle/>
          <a:p>
            <a:r>
              <a:rPr lang="en-AU" sz="1600" b="1" dirty="0">
                <a:solidFill>
                  <a:srgbClr val="FF0000"/>
                </a:solidFill>
              </a:rPr>
              <a:t>Enhancements</a:t>
            </a:r>
          </a:p>
          <a:p>
            <a:r>
              <a:rPr lang="en-AU" sz="1600" b="1" dirty="0"/>
              <a:t>Doctor</a:t>
            </a:r>
          </a:p>
          <a:p>
            <a:pPr marL="742950" lvl="1" indent="-285750">
              <a:buFont typeface="Wingdings" panose="05000000000000000000" pitchFamily="2" charset="2"/>
              <a:buChar char="Ø"/>
            </a:pPr>
            <a:r>
              <a:rPr lang="en-AU" sz="1600" dirty="0"/>
              <a:t>When a new record is created or an existing record is amended, the front list now displays the Surname then the Given Name regardless of the country set in the System.</a:t>
            </a:r>
          </a:p>
          <a:p>
            <a:endParaRPr lang="en-AU" sz="800" b="1" dirty="0"/>
          </a:p>
          <a:p>
            <a:r>
              <a:rPr lang="en-AU" sz="1600" b="1" dirty="0"/>
              <a:t>Health Activities </a:t>
            </a:r>
          </a:p>
          <a:p>
            <a:pPr marL="742950" lvl="1" indent="-285750">
              <a:buFont typeface="Wingdings" panose="05000000000000000000" pitchFamily="2" charset="2"/>
              <a:buChar char="Ø"/>
            </a:pPr>
            <a:r>
              <a:rPr lang="en-AU" sz="1600" dirty="0"/>
              <a:t>Health activity extended description has been extended to 225 characters. This has also been extended in gym activities and group attendances. </a:t>
            </a:r>
          </a:p>
          <a:p>
            <a:pPr lvl="0"/>
            <a:endParaRPr lang="en-AU" sz="800" dirty="0"/>
          </a:p>
          <a:p>
            <a:pPr lvl="0"/>
            <a:r>
              <a:rPr lang="en-AU" sz="1600" b="1" dirty="0"/>
              <a:t>Shift Outcomes</a:t>
            </a:r>
            <a:endParaRPr lang="en-AU" sz="1600" dirty="0"/>
          </a:p>
          <a:p>
            <a:pPr marL="742950" lvl="1" indent="-285750">
              <a:buFont typeface="Wingdings" panose="05000000000000000000" pitchFamily="2" charset="2"/>
              <a:buChar char="Ø"/>
            </a:pPr>
            <a:r>
              <a:rPr lang="en-AU" sz="1600" dirty="0"/>
              <a:t>Nursing Shift Outcomes renamed </a:t>
            </a:r>
            <a:r>
              <a:rPr lang="en-AU" sz="1600" b="1" dirty="0"/>
              <a:t>Shift Outcomes</a:t>
            </a:r>
            <a:r>
              <a:rPr lang="en-AU" sz="1600" dirty="0"/>
              <a:t>. This will enable other disciplines to use the Shift Outcomes Questionnaire.</a:t>
            </a:r>
          </a:p>
          <a:p>
            <a:pPr marL="742950" lvl="1" indent="-285750">
              <a:buFont typeface="Wingdings" panose="05000000000000000000" pitchFamily="2" charset="2"/>
              <a:buChar char="Ø"/>
            </a:pPr>
            <a:r>
              <a:rPr lang="en-AU" sz="1600" dirty="0"/>
              <a:t>All Shift Outcome questions are now able to be customised in maintenance. The True/False responses have been changed to </a:t>
            </a:r>
            <a:r>
              <a:rPr lang="en-AU" sz="1600" b="1" dirty="0"/>
              <a:t>Yes/No</a:t>
            </a:r>
          </a:p>
          <a:p>
            <a:endParaRPr lang="en-AU" sz="800" b="1" u="sng" dirty="0"/>
          </a:p>
          <a:p>
            <a:r>
              <a:rPr lang="en-AU" sz="1600" b="1" dirty="0"/>
              <a:t>Loan Equipment</a:t>
            </a:r>
          </a:p>
          <a:p>
            <a:pPr marL="742950" lvl="1" indent="-285750">
              <a:buFont typeface="Wingdings" panose="05000000000000000000" pitchFamily="2" charset="2"/>
              <a:buChar char="Ø"/>
            </a:pPr>
            <a:r>
              <a:rPr lang="en-AU" sz="1600" dirty="0"/>
              <a:t>A reason can now be allocated when removing a piece of equipment from the equipment list</a:t>
            </a:r>
          </a:p>
          <a:p>
            <a:pPr lvl="0"/>
            <a:endParaRPr lang="en-AU" sz="800" dirty="0"/>
          </a:p>
          <a:p>
            <a:pPr lvl="0"/>
            <a:r>
              <a:rPr lang="en-AU" sz="1600" b="1" dirty="0"/>
              <a:t>Reason for One on One Care / Cohorted Watch</a:t>
            </a:r>
            <a:endParaRPr lang="en-AU" sz="1600" dirty="0"/>
          </a:p>
          <a:p>
            <a:pPr marL="742950" lvl="1" indent="-285750">
              <a:buFont typeface="Wingdings" panose="05000000000000000000" pitchFamily="2" charset="2"/>
              <a:buChar char="Ø"/>
            </a:pPr>
            <a:r>
              <a:rPr lang="en-AU" sz="1600" dirty="0"/>
              <a:t>Reason for One on One Care and List Reason for One on One Care have been renamed:</a:t>
            </a:r>
          </a:p>
          <a:p>
            <a:pPr marL="0" lvl="1"/>
            <a:r>
              <a:rPr lang="en-AU" sz="1600" b="1" dirty="0"/>
              <a:t>                Reason for One on One Care / Cohorted Watch </a:t>
            </a:r>
            <a:r>
              <a:rPr lang="en-AU" sz="1600" dirty="0"/>
              <a:t>and </a:t>
            </a:r>
            <a:r>
              <a:rPr lang="en-AU" sz="1600" b="1" dirty="0"/>
              <a:t>List Reason for One on One Care / Cohorted Watch</a:t>
            </a:r>
            <a:r>
              <a:rPr lang="en-AU" sz="1600" dirty="0"/>
              <a:t>.</a:t>
            </a:r>
          </a:p>
          <a:p>
            <a:pPr lvl="1"/>
            <a:endParaRPr lang="en-AU" sz="800" dirty="0"/>
          </a:p>
          <a:p>
            <a:pPr marL="0" lvl="1"/>
            <a:r>
              <a:rPr lang="en-AU" sz="1600" b="1" dirty="0"/>
              <a:t>List Types of Causes of Variance</a:t>
            </a:r>
          </a:p>
          <a:p>
            <a:pPr marL="742950" lvl="2" indent="-285750">
              <a:buFont typeface="Wingdings" panose="05000000000000000000" pitchFamily="2" charset="2"/>
              <a:buChar char="Ø"/>
            </a:pPr>
            <a:r>
              <a:rPr lang="en-AU" sz="1600" dirty="0"/>
              <a:t>Spelling errors corrected.</a:t>
            </a:r>
          </a:p>
          <a:p>
            <a:pPr marL="742950" lvl="2" indent="-285750">
              <a:buFont typeface="Wingdings" panose="05000000000000000000" pitchFamily="2" charset="2"/>
              <a:buChar char="Ø"/>
            </a:pPr>
            <a:r>
              <a:rPr lang="en-US" sz="1600" dirty="0">
                <a:ln w="0"/>
              </a:rPr>
              <a:t>Awaiting Aged Home Placement is now: </a:t>
            </a:r>
            <a:r>
              <a:rPr lang="en-US" sz="1600" b="1" dirty="0">
                <a:ln w="0"/>
              </a:rPr>
              <a:t>Awaiting Residential Care</a:t>
            </a:r>
          </a:p>
        </p:txBody>
      </p:sp>
    </p:spTree>
    <p:extLst>
      <p:ext uri="{BB962C8B-B14F-4D97-AF65-F5344CB8AC3E}">
        <p14:creationId xmlns:p14="http://schemas.microsoft.com/office/powerpoint/2010/main" val="531455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C16B1D97-F2A8-4ED7-9F77-CC74F5CDE6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834" y="6614861"/>
            <a:ext cx="628972" cy="242770"/>
          </a:xfrm>
        </p:spPr>
      </p:pic>
      <p:sp>
        <p:nvSpPr>
          <p:cNvPr id="4" name="Footer Placeholder 3">
            <a:extLst>
              <a:ext uri="{FF2B5EF4-FFF2-40B4-BE49-F238E27FC236}">
                <a16:creationId xmlns:a16="http://schemas.microsoft.com/office/drawing/2014/main" id="{920A603A-2DE5-4C4B-AA26-3B41AF5486CD}"/>
              </a:ext>
            </a:extLst>
          </p:cNvPr>
          <p:cNvSpPr>
            <a:spLocks noGrp="1"/>
          </p:cNvSpPr>
          <p:nvPr>
            <p:ph type="ftr" sz="quarter" idx="11"/>
          </p:nvPr>
        </p:nvSpPr>
        <p:spPr>
          <a:xfrm>
            <a:off x="-165754" y="6591766"/>
            <a:ext cx="4114800" cy="365125"/>
          </a:xfrm>
        </p:spPr>
        <p:txBody>
          <a:bodyPr/>
          <a:lstStyle/>
          <a:p>
            <a:r>
              <a:rPr lang="en-GB"/>
              <a:t>Trend Care Systems Pty Ltd 2020</a:t>
            </a:r>
            <a:endParaRPr lang="en-AU"/>
          </a:p>
        </p:txBody>
      </p:sp>
      <p:sp>
        <p:nvSpPr>
          <p:cNvPr id="12" name="Slide Number Placeholder 11">
            <a:extLst>
              <a:ext uri="{FF2B5EF4-FFF2-40B4-BE49-F238E27FC236}">
                <a16:creationId xmlns:a16="http://schemas.microsoft.com/office/drawing/2014/main" id="{5B36FE44-D7A4-410B-8D56-80F2B061CE99}"/>
              </a:ext>
            </a:extLst>
          </p:cNvPr>
          <p:cNvSpPr>
            <a:spLocks noGrp="1"/>
          </p:cNvSpPr>
          <p:nvPr>
            <p:ph type="sldNum" sz="quarter" idx="12"/>
          </p:nvPr>
        </p:nvSpPr>
        <p:spPr>
          <a:xfrm>
            <a:off x="8610600" y="6356350"/>
            <a:ext cx="2743200" cy="365125"/>
          </a:xfrm>
        </p:spPr>
        <p:txBody>
          <a:bodyPr/>
          <a:lstStyle/>
          <a:p>
            <a:fld id="{11A61DAD-6A46-4001-AD08-8C0C01E93E80}" type="slidenum">
              <a:rPr lang="en-AU" smtClean="0"/>
              <a:t>14</a:t>
            </a:fld>
            <a:endParaRPr lang="en-AU"/>
          </a:p>
        </p:txBody>
      </p:sp>
      <p:sp>
        <p:nvSpPr>
          <p:cNvPr id="14" name="Title 1">
            <a:extLst>
              <a:ext uri="{FF2B5EF4-FFF2-40B4-BE49-F238E27FC236}">
                <a16:creationId xmlns:a16="http://schemas.microsoft.com/office/drawing/2014/main" id="{41F0FD46-050C-46EA-A8D2-FEAA80C140A4}"/>
              </a:ext>
            </a:extLst>
          </p:cNvPr>
          <p:cNvSpPr>
            <a:spLocks noGrp="1"/>
          </p:cNvSpPr>
          <p:nvPr>
            <p:ph type="title"/>
          </p:nvPr>
        </p:nvSpPr>
        <p:spPr>
          <a:xfrm>
            <a:off x="321564" y="320040"/>
            <a:ext cx="1395714" cy="369333"/>
          </a:xfrm>
        </p:spPr>
        <p:txBody>
          <a:bodyPr>
            <a:normAutofit/>
          </a:bodyPr>
          <a:lstStyle/>
          <a:p>
            <a:r>
              <a:rPr lang="en-AU" sz="1600" b="1"/>
              <a:t>Maintain Staff</a:t>
            </a:r>
          </a:p>
        </p:txBody>
      </p:sp>
      <p:pic>
        <p:nvPicPr>
          <p:cNvPr id="2" name="Picture 1">
            <a:extLst>
              <a:ext uri="{FF2B5EF4-FFF2-40B4-BE49-F238E27FC236}">
                <a16:creationId xmlns:a16="http://schemas.microsoft.com/office/drawing/2014/main" id="{FFCDB343-E1C5-4723-9CF5-FAC12F91798C}"/>
              </a:ext>
            </a:extLst>
          </p:cNvPr>
          <p:cNvPicPr>
            <a:picLocks noChangeAspect="1"/>
          </p:cNvPicPr>
          <p:nvPr/>
        </p:nvPicPr>
        <p:blipFill rotWithShape="1">
          <a:blip r:embed="rId3"/>
          <a:srcRect l="216" t="915" r="884" b="915"/>
          <a:stretch/>
        </p:blipFill>
        <p:spPr>
          <a:xfrm>
            <a:off x="590400" y="633600"/>
            <a:ext cx="11008800" cy="5594400"/>
          </a:xfrm>
          <a:prstGeom prst="rect">
            <a:avLst/>
          </a:prstGeom>
          <a:ln w="19050">
            <a:solidFill>
              <a:schemeClr val="tx1"/>
            </a:solidFill>
          </a:ln>
        </p:spPr>
      </p:pic>
      <p:pic>
        <p:nvPicPr>
          <p:cNvPr id="3" name="Picture 2" hidden="1">
            <a:extLst>
              <a:ext uri="{FF2B5EF4-FFF2-40B4-BE49-F238E27FC236}">
                <a16:creationId xmlns:a16="http://schemas.microsoft.com/office/drawing/2014/main" id="{76F6F753-5098-4207-97A3-E4C8D72D0452}"/>
              </a:ext>
            </a:extLst>
          </p:cNvPr>
          <p:cNvPicPr>
            <a:picLocks noChangeAspect="1"/>
          </p:cNvPicPr>
          <p:nvPr/>
        </p:nvPicPr>
        <p:blipFill rotWithShape="1">
          <a:blip r:embed="rId4"/>
          <a:srcRect l="216" t="915" r="884" b="915"/>
          <a:stretch/>
        </p:blipFill>
        <p:spPr>
          <a:xfrm>
            <a:off x="590400" y="633600"/>
            <a:ext cx="11008800" cy="5594400"/>
          </a:xfrm>
          <a:prstGeom prst="rect">
            <a:avLst/>
          </a:prstGeom>
          <a:ln w="19050">
            <a:solidFill>
              <a:schemeClr val="tx1"/>
            </a:solidFill>
          </a:ln>
        </p:spPr>
      </p:pic>
      <p:sp>
        <p:nvSpPr>
          <p:cNvPr id="13" name="Highlight Change" hidden="1">
            <a:extLst>
              <a:ext uri="{FF2B5EF4-FFF2-40B4-BE49-F238E27FC236}">
                <a16:creationId xmlns:a16="http://schemas.microsoft.com/office/drawing/2014/main" id="{FCCF2658-E408-4BC0-B609-7124B9893F6B}"/>
              </a:ext>
            </a:extLst>
          </p:cNvPr>
          <p:cNvSpPr/>
          <p:nvPr/>
        </p:nvSpPr>
        <p:spPr>
          <a:xfrm>
            <a:off x="10596840" y="4577521"/>
            <a:ext cx="666000" cy="252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5" name="Picture 4" hidden="1">
            <a:extLst>
              <a:ext uri="{FF2B5EF4-FFF2-40B4-BE49-F238E27FC236}">
                <a16:creationId xmlns:a16="http://schemas.microsoft.com/office/drawing/2014/main" id="{7F272617-E84B-405F-8913-1074A864EBB5}"/>
              </a:ext>
            </a:extLst>
          </p:cNvPr>
          <p:cNvPicPr>
            <a:picLocks noChangeAspect="1"/>
          </p:cNvPicPr>
          <p:nvPr/>
        </p:nvPicPr>
        <p:blipFill rotWithShape="1">
          <a:blip r:embed="rId5">
            <a:extLst>
              <a:ext uri="{28A0092B-C50C-407E-A947-70E740481C1C}">
                <a14:useLocalDpi xmlns:a14="http://schemas.microsoft.com/office/drawing/2010/main" val="0"/>
              </a:ext>
            </a:extLst>
          </a:blip>
          <a:srcRect l="225" t="916" r="872" b="916"/>
          <a:stretch/>
        </p:blipFill>
        <p:spPr>
          <a:xfrm>
            <a:off x="590400" y="633600"/>
            <a:ext cx="11008800" cy="5594400"/>
          </a:xfrm>
          <a:prstGeom prst="rect">
            <a:avLst/>
          </a:prstGeom>
          <a:ln w="19050">
            <a:solidFill>
              <a:schemeClr val="tx1"/>
            </a:solidFill>
          </a:ln>
        </p:spPr>
      </p:pic>
      <p:sp>
        <p:nvSpPr>
          <p:cNvPr id="15" name="Highlight Contract(s)" hidden="1">
            <a:extLst>
              <a:ext uri="{FF2B5EF4-FFF2-40B4-BE49-F238E27FC236}">
                <a16:creationId xmlns:a16="http://schemas.microsoft.com/office/drawing/2014/main" id="{BF555F3C-34D8-47EF-9980-CC392403AEEE}"/>
              </a:ext>
            </a:extLst>
          </p:cNvPr>
          <p:cNvSpPr/>
          <p:nvPr/>
        </p:nvSpPr>
        <p:spPr>
          <a:xfrm>
            <a:off x="674951" y="2192108"/>
            <a:ext cx="774000" cy="162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7" name="Picture 6" hidden="1">
            <a:extLst>
              <a:ext uri="{FF2B5EF4-FFF2-40B4-BE49-F238E27FC236}">
                <a16:creationId xmlns:a16="http://schemas.microsoft.com/office/drawing/2014/main" id="{F7AD5A8C-A844-4650-9024-0336A924743D}"/>
              </a:ext>
            </a:extLst>
          </p:cNvPr>
          <p:cNvPicPr>
            <a:picLocks noChangeAspect="1"/>
          </p:cNvPicPr>
          <p:nvPr/>
        </p:nvPicPr>
        <p:blipFill rotWithShape="1">
          <a:blip r:embed="rId6">
            <a:extLst>
              <a:ext uri="{28A0092B-C50C-407E-A947-70E740481C1C}">
                <a14:useLocalDpi xmlns:a14="http://schemas.microsoft.com/office/drawing/2010/main" val="0"/>
              </a:ext>
            </a:extLst>
          </a:blip>
          <a:srcRect l="225" t="916" r="872" b="916"/>
          <a:stretch/>
        </p:blipFill>
        <p:spPr>
          <a:xfrm>
            <a:off x="590400" y="633600"/>
            <a:ext cx="11008800" cy="5594400"/>
          </a:xfrm>
          <a:prstGeom prst="rect">
            <a:avLst/>
          </a:prstGeom>
          <a:ln w="19050">
            <a:solidFill>
              <a:schemeClr val="tx1"/>
            </a:solidFill>
          </a:ln>
        </p:spPr>
      </p:pic>
      <p:sp>
        <p:nvSpPr>
          <p:cNvPr id="16" name="Highlight Change" hidden="1">
            <a:extLst>
              <a:ext uri="{FF2B5EF4-FFF2-40B4-BE49-F238E27FC236}">
                <a16:creationId xmlns:a16="http://schemas.microsoft.com/office/drawing/2014/main" id="{ED9B05EC-8E44-44F7-9AA2-0CE954EBB783}"/>
              </a:ext>
            </a:extLst>
          </p:cNvPr>
          <p:cNvSpPr/>
          <p:nvPr/>
        </p:nvSpPr>
        <p:spPr>
          <a:xfrm>
            <a:off x="2418517" y="3969790"/>
            <a:ext cx="594000" cy="216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9" name="Picture 8" hidden="1">
            <a:extLst>
              <a:ext uri="{FF2B5EF4-FFF2-40B4-BE49-F238E27FC236}">
                <a16:creationId xmlns:a16="http://schemas.microsoft.com/office/drawing/2014/main" id="{DFB119D3-4838-4333-B8D4-B3B7CD87F2AA}"/>
              </a:ext>
            </a:extLst>
          </p:cNvPr>
          <p:cNvPicPr>
            <a:picLocks noChangeAspect="1"/>
          </p:cNvPicPr>
          <p:nvPr/>
        </p:nvPicPr>
        <p:blipFill>
          <a:blip r:embed="rId7"/>
          <a:stretch>
            <a:fillRect/>
          </a:stretch>
        </p:blipFill>
        <p:spPr>
          <a:xfrm>
            <a:off x="1924050" y="676275"/>
            <a:ext cx="8343900" cy="5505450"/>
          </a:xfrm>
          <a:prstGeom prst="rect">
            <a:avLst/>
          </a:prstGeom>
          <a:ln w="19050">
            <a:solidFill>
              <a:schemeClr val="tx1"/>
            </a:solidFill>
          </a:ln>
        </p:spPr>
      </p:pic>
      <p:sp>
        <p:nvSpPr>
          <p:cNvPr id="17" name="Highlight Org Number" hidden="1">
            <a:extLst>
              <a:ext uri="{FF2B5EF4-FFF2-40B4-BE49-F238E27FC236}">
                <a16:creationId xmlns:a16="http://schemas.microsoft.com/office/drawing/2014/main" id="{E737EFE4-AAF8-4EC7-A609-1CA3EE4032A4}"/>
              </a:ext>
            </a:extLst>
          </p:cNvPr>
          <p:cNvSpPr/>
          <p:nvPr/>
        </p:nvSpPr>
        <p:spPr>
          <a:xfrm>
            <a:off x="2276262" y="2926796"/>
            <a:ext cx="3819737" cy="252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sp>
        <p:nvSpPr>
          <p:cNvPr id="18" name="Rectangle 17" hidden="1">
            <a:extLst>
              <a:ext uri="{FF2B5EF4-FFF2-40B4-BE49-F238E27FC236}">
                <a16:creationId xmlns:a16="http://schemas.microsoft.com/office/drawing/2014/main" id="{075B4F12-122E-4661-BE82-8E240B27C218}"/>
              </a:ext>
            </a:extLst>
          </p:cNvPr>
          <p:cNvSpPr/>
          <p:nvPr/>
        </p:nvSpPr>
        <p:spPr>
          <a:xfrm>
            <a:off x="1616964" y="4023810"/>
            <a:ext cx="9085870" cy="923330"/>
          </a:xfrm>
          <a:prstGeom prst="rect">
            <a:avLst/>
          </a:prstGeom>
          <a:solidFill>
            <a:schemeClr val="bg1"/>
          </a:solidFill>
          <a:ln w="19050">
            <a:solidFill>
              <a:schemeClr val="tx1"/>
            </a:solidFill>
          </a:ln>
        </p:spPr>
        <p:txBody>
          <a:bodyPr wrap="square" lIns="91440" tIns="45720" rIns="91440" bIns="45720">
            <a:spAutoFit/>
          </a:bodyPr>
          <a:lstStyle/>
          <a:p>
            <a:pPr lvl="0"/>
            <a:r>
              <a:rPr lang="en-GB"/>
              <a:t>Each Staff Contract now has the ability to add an </a:t>
            </a:r>
            <a:r>
              <a:rPr lang="en-GB" b="1"/>
              <a:t>Organisation Number </a:t>
            </a:r>
            <a:r>
              <a:rPr lang="en-GB"/>
              <a:t>to a staff contract. When added to a staff contract the organisation number is visible in the following screens; Allocate Staff, Enquiry Allocate Staff, Enquiry Roster, Process Roster, Maintain Roster, Reporting.</a:t>
            </a:r>
            <a:endParaRPr lang="en-AU"/>
          </a:p>
        </p:txBody>
      </p:sp>
      <p:sp>
        <p:nvSpPr>
          <p:cNvPr id="19" name="Highlight Cancel" hidden="1">
            <a:extLst>
              <a:ext uri="{FF2B5EF4-FFF2-40B4-BE49-F238E27FC236}">
                <a16:creationId xmlns:a16="http://schemas.microsoft.com/office/drawing/2014/main" id="{05CE0F94-DE5F-406D-BF17-B04F2904C6C7}"/>
              </a:ext>
            </a:extLst>
          </p:cNvPr>
          <p:cNvSpPr/>
          <p:nvPr/>
        </p:nvSpPr>
        <p:spPr>
          <a:xfrm>
            <a:off x="9248966" y="5344279"/>
            <a:ext cx="774000" cy="306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sp>
        <p:nvSpPr>
          <p:cNvPr id="20" name="Highlight Address" hidden="1">
            <a:extLst>
              <a:ext uri="{FF2B5EF4-FFF2-40B4-BE49-F238E27FC236}">
                <a16:creationId xmlns:a16="http://schemas.microsoft.com/office/drawing/2014/main" id="{F70B2475-B650-412C-856D-A7E783512FFC}"/>
              </a:ext>
            </a:extLst>
          </p:cNvPr>
          <p:cNvSpPr/>
          <p:nvPr/>
        </p:nvSpPr>
        <p:spPr>
          <a:xfrm>
            <a:off x="675413" y="1702197"/>
            <a:ext cx="774000" cy="162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11" name="Picture 10" hidden="1">
            <a:extLst>
              <a:ext uri="{FF2B5EF4-FFF2-40B4-BE49-F238E27FC236}">
                <a16:creationId xmlns:a16="http://schemas.microsoft.com/office/drawing/2014/main" id="{B488B750-0D5A-4332-8762-AD6DF76FDA6F}"/>
              </a:ext>
            </a:extLst>
          </p:cNvPr>
          <p:cNvPicPr>
            <a:picLocks noChangeAspect="1"/>
          </p:cNvPicPr>
          <p:nvPr/>
        </p:nvPicPr>
        <p:blipFill rotWithShape="1">
          <a:blip r:embed="rId8">
            <a:extLst>
              <a:ext uri="{28A0092B-C50C-407E-A947-70E740481C1C}">
                <a14:useLocalDpi xmlns:a14="http://schemas.microsoft.com/office/drawing/2010/main" val="0"/>
              </a:ext>
            </a:extLst>
          </a:blip>
          <a:srcRect l="225" t="916" r="872" b="916"/>
          <a:stretch/>
        </p:blipFill>
        <p:spPr>
          <a:xfrm>
            <a:off x="590400" y="633600"/>
            <a:ext cx="11008800" cy="5594400"/>
          </a:xfrm>
          <a:prstGeom prst="rect">
            <a:avLst/>
          </a:prstGeom>
          <a:ln w="19050">
            <a:solidFill>
              <a:schemeClr val="tx1"/>
            </a:solidFill>
          </a:ln>
        </p:spPr>
      </p:pic>
      <p:sp>
        <p:nvSpPr>
          <p:cNvPr id="21" name="Highlight Travel Distance" hidden="1">
            <a:extLst>
              <a:ext uri="{FF2B5EF4-FFF2-40B4-BE49-F238E27FC236}">
                <a16:creationId xmlns:a16="http://schemas.microsoft.com/office/drawing/2014/main" id="{DD485969-0E5E-44EA-AC23-164BCC340B3F}"/>
              </a:ext>
            </a:extLst>
          </p:cNvPr>
          <p:cNvSpPr/>
          <p:nvPr/>
        </p:nvSpPr>
        <p:spPr>
          <a:xfrm>
            <a:off x="3876428" y="2836796"/>
            <a:ext cx="1656000" cy="216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sp>
        <p:nvSpPr>
          <p:cNvPr id="22" name="Rectangle 21" hidden="1">
            <a:extLst>
              <a:ext uri="{FF2B5EF4-FFF2-40B4-BE49-F238E27FC236}">
                <a16:creationId xmlns:a16="http://schemas.microsoft.com/office/drawing/2014/main" id="{4A38C230-CAA8-4425-ACDC-82F6B0EBC23B}"/>
              </a:ext>
            </a:extLst>
          </p:cNvPr>
          <p:cNvSpPr/>
          <p:nvPr/>
        </p:nvSpPr>
        <p:spPr>
          <a:xfrm>
            <a:off x="1769364" y="4256594"/>
            <a:ext cx="7006774" cy="369332"/>
          </a:xfrm>
          <a:prstGeom prst="rect">
            <a:avLst/>
          </a:prstGeom>
          <a:solidFill>
            <a:schemeClr val="bg1"/>
          </a:solidFill>
          <a:ln w="19050">
            <a:solidFill>
              <a:schemeClr val="tx1"/>
            </a:solidFill>
          </a:ln>
        </p:spPr>
        <p:txBody>
          <a:bodyPr wrap="square" lIns="91440" tIns="45720" rIns="91440" bIns="45720">
            <a:spAutoFit/>
          </a:bodyPr>
          <a:lstStyle/>
          <a:p>
            <a:pPr lvl="0"/>
            <a:r>
              <a:rPr lang="en-AU"/>
              <a:t>Travel distance now displays in </a:t>
            </a:r>
            <a:r>
              <a:rPr lang="en-AU" b="1"/>
              <a:t>Miles</a:t>
            </a:r>
            <a:r>
              <a:rPr lang="en-AU"/>
              <a:t> when System Properties is set to UK</a:t>
            </a:r>
          </a:p>
        </p:txBody>
      </p:sp>
      <p:sp>
        <p:nvSpPr>
          <p:cNvPr id="23" name="Highlight Visa Details" hidden="1">
            <a:extLst>
              <a:ext uri="{FF2B5EF4-FFF2-40B4-BE49-F238E27FC236}">
                <a16:creationId xmlns:a16="http://schemas.microsoft.com/office/drawing/2014/main" id="{3C62C6D0-C805-464D-A3B4-0EA2C428FA1A}"/>
              </a:ext>
            </a:extLst>
          </p:cNvPr>
          <p:cNvSpPr/>
          <p:nvPr/>
        </p:nvSpPr>
        <p:spPr>
          <a:xfrm>
            <a:off x="681092" y="3861582"/>
            <a:ext cx="774000" cy="162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24" name="Picture 23">
            <a:extLst>
              <a:ext uri="{FF2B5EF4-FFF2-40B4-BE49-F238E27FC236}">
                <a16:creationId xmlns:a16="http://schemas.microsoft.com/office/drawing/2014/main" id="{7F7AC032-5A53-42FD-BFE8-DF0D955BEBE5}"/>
              </a:ext>
            </a:extLst>
          </p:cNvPr>
          <p:cNvPicPr>
            <a:picLocks noChangeAspect="1"/>
          </p:cNvPicPr>
          <p:nvPr/>
        </p:nvPicPr>
        <p:blipFill rotWithShape="1">
          <a:blip r:embed="rId9"/>
          <a:srcRect l="216" t="915" r="884" b="915"/>
          <a:stretch/>
        </p:blipFill>
        <p:spPr>
          <a:xfrm>
            <a:off x="581320" y="631865"/>
            <a:ext cx="11008800" cy="5594400"/>
          </a:xfrm>
          <a:prstGeom prst="rect">
            <a:avLst/>
          </a:prstGeom>
          <a:ln w="19050">
            <a:solidFill>
              <a:schemeClr val="tx1"/>
            </a:solidFill>
          </a:ln>
        </p:spPr>
      </p:pic>
      <p:sp>
        <p:nvSpPr>
          <p:cNvPr id="25" name="Rectangle 24">
            <a:extLst>
              <a:ext uri="{FF2B5EF4-FFF2-40B4-BE49-F238E27FC236}">
                <a16:creationId xmlns:a16="http://schemas.microsoft.com/office/drawing/2014/main" id="{1B8DC476-B2A2-4190-B22A-1B83007C5223}"/>
              </a:ext>
            </a:extLst>
          </p:cNvPr>
          <p:cNvSpPr/>
          <p:nvPr/>
        </p:nvSpPr>
        <p:spPr>
          <a:xfrm>
            <a:off x="971590" y="4408994"/>
            <a:ext cx="10248820" cy="369332"/>
          </a:xfrm>
          <a:prstGeom prst="rect">
            <a:avLst/>
          </a:prstGeom>
          <a:solidFill>
            <a:schemeClr val="bg1"/>
          </a:solidFill>
          <a:ln w="19050">
            <a:solidFill>
              <a:schemeClr val="tx1"/>
            </a:solidFill>
          </a:ln>
        </p:spPr>
        <p:txBody>
          <a:bodyPr wrap="square" lIns="91440" tIns="45720" rIns="91440" bIns="45720">
            <a:spAutoFit/>
          </a:bodyPr>
          <a:lstStyle/>
          <a:p>
            <a:pPr lvl="0"/>
            <a:r>
              <a:rPr lang="en-AU" b="1" dirty="0"/>
              <a:t>Visa Details </a:t>
            </a:r>
            <a:r>
              <a:rPr lang="en-AU" dirty="0"/>
              <a:t>tab added- enables staff Visa to be added in Maintain Staff as well as via the HRM Visa Register</a:t>
            </a:r>
          </a:p>
        </p:txBody>
      </p:sp>
      <p:sp>
        <p:nvSpPr>
          <p:cNvPr id="26" name="Highlight Cancel">
            <a:extLst>
              <a:ext uri="{FF2B5EF4-FFF2-40B4-BE49-F238E27FC236}">
                <a16:creationId xmlns:a16="http://schemas.microsoft.com/office/drawing/2014/main" id="{5A28DDF3-A356-41B9-A9A8-7F6FD18C3F6E}"/>
              </a:ext>
            </a:extLst>
          </p:cNvPr>
          <p:cNvSpPr/>
          <p:nvPr/>
        </p:nvSpPr>
        <p:spPr>
          <a:xfrm>
            <a:off x="10948955" y="5774543"/>
            <a:ext cx="576000" cy="216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sp>
        <p:nvSpPr>
          <p:cNvPr id="27" name="Rectangle 26">
            <a:extLst>
              <a:ext uri="{FF2B5EF4-FFF2-40B4-BE49-F238E27FC236}">
                <a16:creationId xmlns:a16="http://schemas.microsoft.com/office/drawing/2014/main" id="{3D24041F-3E40-4E49-8D48-F95482DC19D5}"/>
              </a:ext>
            </a:extLst>
          </p:cNvPr>
          <p:cNvSpPr/>
          <p:nvPr/>
        </p:nvSpPr>
        <p:spPr>
          <a:xfrm>
            <a:off x="591600" y="631800"/>
            <a:ext cx="11008800" cy="5594400"/>
          </a:xfrm>
          <a:prstGeom prst="rect">
            <a:avLst/>
          </a:prstGeom>
          <a:solidFill>
            <a:schemeClr val="bg1"/>
          </a:solidFill>
          <a:ln w="19050">
            <a:solidFill>
              <a:schemeClr val="tx1"/>
            </a:solidFill>
          </a:ln>
        </p:spPr>
        <p:txBody>
          <a:bodyPr wrap="square" lIns="91440" tIns="45720" rIns="91440" bIns="45720">
            <a:spAutoFit/>
          </a:bodyPr>
          <a:lstStyle/>
          <a:p>
            <a:r>
              <a:rPr lang="en-US" b="1" dirty="0">
                <a:solidFill>
                  <a:srgbClr val="FF0000"/>
                </a:solidFill>
              </a:rPr>
              <a:t>New Staff Titles</a:t>
            </a:r>
          </a:p>
          <a:p>
            <a:endParaRPr lang="en-US" sz="800" b="1" dirty="0">
              <a:solidFill>
                <a:srgbClr val="FF0000"/>
              </a:solidFill>
            </a:endParaRPr>
          </a:p>
          <a:p>
            <a:pPr marL="342900" lvl="0" indent="-342900">
              <a:spcAft>
                <a:spcPts val="0"/>
              </a:spcAft>
              <a:buFont typeface="Symbol" panose="05050102010706020507" pitchFamily="18" charset="2"/>
              <a:buChar char=""/>
            </a:pPr>
            <a:r>
              <a:rPr lang="en-AU" dirty="0">
                <a:effectLst/>
                <a:latin typeface="Calibri" panose="020F0502020204030204" pitchFamily="34" charset="0"/>
                <a:ea typeface="Times New Roman" panose="02020603050405020304" pitchFamily="18" charset="0"/>
                <a:cs typeface="Times New Roman" panose="02020603050405020304" pitchFamily="18" charset="0"/>
              </a:rPr>
              <a:t>Assistant Director Midwifery</a:t>
            </a:r>
          </a:p>
          <a:p>
            <a:pPr marL="342900" indent="-342900">
              <a:buFont typeface="Symbol" panose="05050102010706020507" pitchFamily="18" charset="2"/>
              <a:buChar char=""/>
            </a:pPr>
            <a:r>
              <a:rPr lang="en-AU" dirty="0">
                <a:latin typeface="Calibri" panose="020F0502020204030204" pitchFamily="34" charset="0"/>
                <a:ea typeface="Times New Roman" panose="02020603050405020304" pitchFamily="18" charset="0"/>
                <a:cs typeface="Times New Roman" panose="02020603050405020304" pitchFamily="18" charset="0"/>
              </a:rPr>
              <a:t>Call Centre Operator</a:t>
            </a:r>
          </a:p>
          <a:p>
            <a:pPr marL="342900" lvl="0" indent="-342900">
              <a:spcAft>
                <a:spcPts val="0"/>
              </a:spcAft>
              <a:buFont typeface="Symbol" panose="05050102010706020507" pitchFamily="18" charset="2"/>
              <a:buChar char=""/>
            </a:pPr>
            <a:r>
              <a:rPr lang="en-AU" dirty="0">
                <a:latin typeface="Calibri" panose="020F0502020204030204" pitchFamily="34" charset="0"/>
                <a:ea typeface="Times New Roman" panose="02020603050405020304" pitchFamily="18" charset="0"/>
                <a:cs typeface="Times New Roman" panose="02020603050405020304" pitchFamily="18" charset="0"/>
              </a:rPr>
              <a:t>Deputy Director Midwifery</a:t>
            </a:r>
          </a:p>
          <a:p>
            <a:pPr marL="342900" lvl="0" indent="-342900">
              <a:spcAft>
                <a:spcPts val="0"/>
              </a:spcAft>
              <a:buFont typeface="Symbol" panose="05050102010706020507" pitchFamily="18" charset="2"/>
              <a:buChar char=""/>
            </a:pPr>
            <a:r>
              <a:rPr lang="en-AU" dirty="0">
                <a:latin typeface="Calibri" panose="020F0502020204030204" pitchFamily="34" charset="0"/>
                <a:ea typeface="Times New Roman" panose="02020603050405020304" pitchFamily="18" charset="0"/>
                <a:cs typeface="Times New Roman" panose="02020603050405020304" pitchFamily="18" charset="0"/>
              </a:rPr>
              <a:t>Director Midwifery</a:t>
            </a:r>
          </a:p>
          <a:p>
            <a:pPr marL="342900" lvl="0" indent="-342900">
              <a:spcAft>
                <a:spcPts val="0"/>
              </a:spcAft>
              <a:buFont typeface="Symbol" panose="05050102010706020507" pitchFamily="18" charset="2"/>
              <a:buChar char=""/>
            </a:pPr>
            <a:r>
              <a:rPr lang="en-AU" dirty="0">
                <a:effectLst/>
                <a:latin typeface="Calibri" panose="020F0502020204030204" pitchFamily="34" charset="0"/>
                <a:ea typeface="Times New Roman" panose="02020603050405020304" pitchFamily="18" charset="0"/>
                <a:cs typeface="Times New Roman" panose="02020603050405020304" pitchFamily="18" charset="0"/>
              </a:rPr>
              <a:t>Driver</a:t>
            </a:r>
          </a:p>
          <a:p>
            <a:pPr marL="342900" lvl="0" indent="-342900">
              <a:spcAft>
                <a:spcPts val="0"/>
              </a:spcAft>
              <a:buFont typeface="Symbol" panose="05050102010706020507" pitchFamily="18" charset="2"/>
              <a:buChar char=""/>
            </a:pPr>
            <a:r>
              <a:rPr lang="en-AU" dirty="0">
                <a:effectLst/>
                <a:latin typeface="Calibri" panose="020F0502020204030204" pitchFamily="34" charset="0"/>
                <a:ea typeface="Times New Roman" panose="02020603050405020304" pitchFamily="18" charset="0"/>
                <a:cs typeface="Times New Roman" panose="02020603050405020304" pitchFamily="18" charset="0"/>
              </a:rPr>
              <a:t>Housekeeper</a:t>
            </a:r>
          </a:p>
          <a:p>
            <a:pPr marL="342900" lvl="0" indent="-342900">
              <a:spcAft>
                <a:spcPts val="0"/>
              </a:spcAft>
              <a:buFont typeface="Symbol" panose="05050102010706020507" pitchFamily="18" charset="2"/>
              <a:buChar char=""/>
            </a:pPr>
            <a:r>
              <a:rPr lang="en-AU" dirty="0">
                <a:effectLst/>
                <a:latin typeface="Calibri" panose="020F0502020204030204" pitchFamily="34" charset="0"/>
                <a:ea typeface="Times New Roman" panose="02020603050405020304" pitchFamily="18" charset="0"/>
                <a:cs typeface="Times New Roman" panose="02020603050405020304" pitchFamily="18" charset="0"/>
              </a:rPr>
              <a:t>Human Resource Officer</a:t>
            </a:r>
          </a:p>
          <a:p>
            <a:pPr marL="342900" lvl="0" indent="-342900">
              <a:spcAft>
                <a:spcPts val="0"/>
              </a:spcAft>
              <a:buFont typeface="Symbol" panose="05050102010706020507" pitchFamily="18" charset="2"/>
              <a:buChar char=""/>
            </a:pPr>
            <a:r>
              <a:rPr lang="en-AU" dirty="0">
                <a:effectLst/>
                <a:latin typeface="Calibri" panose="020F0502020204030204" pitchFamily="34" charset="0"/>
                <a:ea typeface="Times New Roman" panose="02020603050405020304" pitchFamily="18" charset="0"/>
                <a:cs typeface="Times New Roman" panose="02020603050405020304" pitchFamily="18" charset="0"/>
              </a:rPr>
              <a:t>Interpreter</a:t>
            </a:r>
          </a:p>
          <a:p>
            <a:pPr marL="342900" lvl="0" indent="-342900">
              <a:spcAft>
                <a:spcPts val="0"/>
              </a:spcAft>
              <a:buFont typeface="Symbol" panose="05050102010706020507" pitchFamily="18" charset="2"/>
              <a:buChar char=""/>
            </a:pPr>
            <a:r>
              <a:rPr lang="en-AU" dirty="0">
                <a:effectLst/>
                <a:latin typeface="Calibri" panose="020F0502020204030204" pitchFamily="34" charset="0"/>
                <a:ea typeface="Times New Roman" panose="02020603050405020304" pitchFamily="18" charset="0"/>
                <a:cs typeface="Times New Roman" panose="02020603050405020304" pitchFamily="18" charset="0"/>
              </a:rPr>
              <a:t>Marketing Officer </a:t>
            </a:r>
          </a:p>
          <a:p>
            <a:pPr marL="342900" lvl="0" indent="-342900">
              <a:spcAft>
                <a:spcPts val="0"/>
              </a:spcAft>
              <a:buFont typeface="Symbol" panose="05050102010706020507" pitchFamily="18" charset="2"/>
              <a:buChar char=""/>
            </a:pPr>
            <a:r>
              <a:rPr lang="en-AU" dirty="0">
                <a:effectLst/>
                <a:latin typeface="Calibri" panose="020F0502020204030204" pitchFamily="34" charset="0"/>
                <a:ea typeface="Times New Roman" panose="02020603050405020304" pitchFamily="18" charset="0"/>
                <a:cs typeface="Times New Roman" panose="02020603050405020304" pitchFamily="18" charset="0"/>
              </a:rPr>
              <a:t>Quality Officer</a:t>
            </a:r>
          </a:p>
          <a:p>
            <a:pPr marL="342900" lvl="0" indent="-342900">
              <a:spcAft>
                <a:spcPts val="0"/>
              </a:spcAft>
              <a:buFont typeface="Symbol" panose="05050102010706020507" pitchFamily="18" charset="2"/>
              <a:buChar char=""/>
            </a:pPr>
            <a:r>
              <a:rPr lang="en-AU" dirty="0">
                <a:effectLst/>
                <a:latin typeface="Calibri" panose="020F0502020204030204" pitchFamily="34" charset="0"/>
                <a:ea typeface="Times New Roman" panose="02020603050405020304" pitchFamily="18" charset="0"/>
                <a:cs typeface="Times New Roman" panose="02020603050405020304" pitchFamily="18" charset="0"/>
              </a:rPr>
              <a:t>Purchasing Officer</a:t>
            </a:r>
          </a:p>
          <a:p>
            <a:pPr marL="342900" lvl="0" indent="-342900">
              <a:spcAft>
                <a:spcPts val="0"/>
              </a:spcAft>
              <a:buFont typeface="Symbol" panose="05050102010706020507" pitchFamily="18" charset="2"/>
              <a:buChar char=""/>
            </a:pPr>
            <a:r>
              <a:rPr lang="en-AU" dirty="0">
                <a:effectLst/>
                <a:latin typeface="Calibri" panose="020F0502020204030204" pitchFamily="34" charset="0"/>
                <a:ea typeface="Times New Roman" panose="02020603050405020304" pitchFamily="18" charset="0"/>
                <a:cs typeface="Times New Roman" panose="02020603050405020304" pitchFamily="18" charset="0"/>
              </a:rPr>
              <a:t>Radiology Assistant </a:t>
            </a:r>
          </a:p>
          <a:p>
            <a:pPr marL="342900" lvl="0" indent="-342900">
              <a:spcAft>
                <a:spcPts val="0"/>
              </a:spcAft>
              <a:buFont typeface="Symbol" panose="05050102010706020507" pitchFamily="18" charset="2"/>
              <a:buChar char=""/>
            </a:pPr>
            <a:r>
              <a:rPr lang="en-AU" dirty="0">
                <a:effectLst/>
                <a:latin typeface="Calibri" panose="020F0502020204030204" pitchFamily="34" charset="0"/>
                <a:ea typeface="Times New Roman" panose="02020603050405020304" pitchFamily="18" charset="0"/>
                <a:cs typeface="Times New Roman" panose="02020603050405020304" pitchFamily="18" charset="0"/>
              </a:rPr>
              <a:t>Safety Officer </a:t>
            </a:r>
          </a:p>
          <a:p>
            <a:pPr marL="342900" lvl="0" indent="-342900">
              <a:spcAft>
                <a:spcPts val="0"/>
              </a:spcAft>
              <a:buFont typeface="Symbol" panose="05050102010706020507" pitchFamily="18" charset="2"/>
              <a:buChar char=""/>
            </a:pPr>
            <a:r>
              <a:rPr lang="en-AU" dirty="0">
                <a:effectLst/>
                <a:latin typeface="Calibri" panose="020F0502020204030204" pitchFamily="34" charset="0"/>
                <a:ea typeface="Times New Roman" panose="02020603050405020304" pitchFamily="18" charset="0"/>
                <a:cs typeface="Times New Roman" panose="02020603050405020304" pitchFamily="18" charset="0"/>
              </a:rPr>
              <a:t>Senior Manager </a:t>
            </a:r>
          </a:p>
          <a:p>
            <a:pPr marL="342900" lvl="0" indent="-342900">
              <a:spcAft>
                <a:spcPts val="0"/>
              </a:spcAft>
              <a:buFont typeface="Symbol" panose="05050102010706020507" pitchFamily="18" charset="2"/>
              <a:buChar char=""/>
            </a:pPr>
            <a:r>
              <a:rPr lang="en-AU" dirty="0">
                <a:effectLst/>
                <a:latin typeface="Calibri" panose="020F0502020204030204" pitchFamily="34" charset="0"/>
                <a:ea typeface="Times New Roman" panose="02020603050405020304" pitchFamily="18" charset="0"/>
                <a:cs typeface="Times New Roman" panose="02020603050405020304" pitchFamily="18" charset="0"/>
              </a:rPr>
              <a:t>Senior Midwife Clinician </a:t>
            </a:r>
          </a:p>
          <a:p>
            <a:pPr marL="342900" lvl="0" indent="-342900">
              <a:spcAft>
                <a:spcPts val="0"/>
              </a:spcAft>
              <a:buFont typeface="Symbol" panose="05050102010706020507" pitchFamily="18" charset="2"/>
              <a:buChar char=""/>
            </a:pPr>
            <a:r>
              <a:rPr lang="en-AU" dirty="0">
                <a:effectLst/>
                <a:latin typeface="Calibri" panose="020F0502020204030204" pitchFamily="34" charset="0"/>
                <a:ea typeface="Times New Roman" panose="02020603050405020304" pitchFamily="18" charset="0"/>
                <a:cs typeface="Times New Roman" panose="02020603050405020304" pitchFamily="18" charset="0"/>
              </a:rPr>
              <a:t>Supply Officer </a:t>
            </a:r>
          </a:p>
          <a:p>
            <a:pPr marL="342900" lvl="0" indent="-342900">
              <a:spcAft>
                <a:spcPts val="0"/>
              </a:spcAft>
              <a:buFont typeface="Symbol" panose="05050102010706020507" pitchFamily="18" charset="2"/>
              <a:buChar char=""/>
            </a:pPr>
            <a:r>
              <a:rPr lang="en-AU" dirty="0">
                <a:effectLst/>
                <a:latin typeface="Calibri" panose="020F0502020204030204" pitchFamily="34" charset="0"/>
                <a:ea typeface="Times New Roman" panose="02020603050405020304" pitchFamily="18" charset="0"/>
                <a:cs typeface="Times New Roman" panose="02020603050405020304" pitchFamily="18" charset="0"/>
              </a:rPr>
              <a:t>Switch Operator</a:t>
            </a:r>
          </a:p>
          <a:p>
            <a:pPr marL="342900" lvl="0" indent="-342900">
              <a:spcAft>
                <a:spcPts val="1200"/>
              </a:spcAft>
              <a:buFont typeface="Symbol" panose="05050102010706020507" pitchFamily="18" charset="2"/>
              <a:buChar char=""/>
            </a:pPr>
            <a:r>
              <a:rPr lang="en-AU" dirty="0">
                <a:effectLst/>
                <a:latin typeface="Calibri" panose="020F0502020204030204" pitchFamily="34" charset="0"/>
                <a:ea typeface="Times New Roman" panose="02020603050405020304" pitchFamily="18" charset="0"/>
                <a:cs typeface="Times New Roman" panose="02020603050405020304" pitchFamily="18" charset="0"/>
              </a:rPr>
              <a:t>Training and Development Officer</a:t>
            </a:r>
          </a:p>
        </p:txBody>
      </p:sp>
    </p:spTree>
    <p:extLst>
      <p:ext uri="{BB962C8B-B14F-4D97-AF65-F5344CB8AC3E}">
        <p14:creationId xmlns:p14="http://schemas.microsoft.com/office/powerpoint/2010/main" val="364901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250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9"/>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0" nodeType="withEffect">
                                  <p:stCondLst>
                                    <p:cond delay="200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200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6" grpId="1" animBg="1"/>
      <p:bldP spid="17" grpId="0" animBg="1"/>
      <p:bldP spid="17" grpId="1" animBg="1"/>
      <p:bldP spid="18" grpId="0" animBg="1"/>
      <p:bldP spid="18" grpId="1" animBg="1"/>
      <p:bldP spid="19" grpId="0" animBg="1"/>
      <p:bldP spid="19" grpId="1" animBg="1"/>
      <p:bldP spid="20" grpId="0" animBg="1"/>
      <p:bldP spid="21" grpId="0" animBg="1"/>
      <p:bldP spid="22" grpId="0" animBg="1"/>
      <p:bldP spid="23" grpId="0" animBg="1"/>
      <p:bldP spid="25" grpId="0" animBg="1"/>
      <p:bldP spid="2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C16B1D97-F2A8-4ED7-9F77-CC74F5CDE6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834" y="6614861"/>
            <a:ext cx="628972" cy="242770"/>
          </a:xfrm>
        </p:spPr>
      </p:pic>
      <p:sp>
        <p:nvSpPr>
          <p:cNvPr id="4" name="Footer Placeholder 3">
            <a:extLst>
              <a:ext uri="{FF2B5EF4-FFF2-40B4-BE49-F238E27FC236}">
                <a16:creationId xmlns:a16="http://schemas.microsoft.com/office/drawing/2014/main" id="{920A603A-2DE5-4C4B-AA26-3B41AF5486CD}"/>
              </a:ext>
            </a:extLst>
          </p:cNvPr>
          <p:cNvSpPr>
            <a:spLocks noGrp="1"/>
          </p:cNvSpPr>
          <p:nvPr>
            <p:ph type="ftr" sz="quarter" idx="11"/>
          </p:nvPr>
        </p:nvSpPr>
        <p:spPr>
          <a:xfrm>
            <a:off x="-165754" y="6591766"/>
            <a:ext cx="4114800" cy="365125"/>
          </a:xfrm>
        </p:spPr>
        <p:txBody>
          <a:bodyPr/>
          <a:lstStyle/>
          <a:p>
            <a:r>
              <a:rPr lang="en-GB"/>
              <a:t>Trend Care Systems Pty Ltd 2020</a:t>
            </a:r>
            <a:endParaRPr lang="en-AU"/>
          </a:p>
        </p:txBody>
      </p:sp>
      <p:sp>
        <p:nvSpPr>
          <p:cNvPr id="12" name="Slide Number Placeholder 11">
            <a:extLst>
              <a:ext uri="{FF2B5EF4-FFF2-40B4-BE49-F238E27FC236}">
                <a16:creationId xmlns:a16="http://schemas.microsoft.com/office/drawing/2014/main" id="{5B36FE44-D7A4-410B-8D56-80F2B061CE99}"/>
              </a:ext>
            </a:extLst>
          </p:cNvPr>
          <p:cNvSpPr>
            <a:spLocks noGrp="1"/>
          </p:cNvSpPr>
          <p:nvPr>
            <p:ph type="sldNum" sz="quarter" idx="12"/>
          </p:nvPr>
        </p:nvSpPr>
        <p:spPr>
          <a:xfrm>
            <a:off x="8610600" y="6356350"/>
            <a:ext cx="2743200" cy="365125"/>
          </a:xfrm>
        </p:spPr>
        <p:txBody>
          <a:bodyPr/>
          <a:lstStyle/>
          <a:p>
            <a:fld id="{11A61DAD-6A46-4001-AD08-8C0C01E93E80}" type="slidenum">
              <a:rPr lang="en-AU" smtClean="0"/>
              <a:t>15</a:t>
            </a:fld>
            <a:endParaRPr lang="en-AU"/>
          </a:p>
        </p:txBody>
      </p:sp>
      <p:sp>
        <p:nvSpPr>
          <p:cNvPr id="14" name="Title 1">
            <a:extLst>
              <a:ext uri="{FF2B5EF4-FFF2-40B4-BE49-F238E27FC236}">
                <a16:creationId xmlns:a16="http://schemas.microsoft.com/office/drawing/2014/main" id="{41F0FD46-050C-46EA-A8D2-FEAA80C140A4}"/>
              </a:ext>
            </a:extLst>
          </p:cNvPr>
          <p:cNvSpPr>
            <a:spLocks noGrp="1"/>
          </p:cNvSpPr>
          <p:nvPr>
            <p:ph type="title"/>
          </p:nvPr>
        </p:nvSpPr>
        <p:spPr>
          <a:xfrm>
            <a:off x="321564" y="320040"/>
            <a:ext cx="1736834" cy="369333"/>
          </a:xfrm>
        </p:spPr>
        <p:txBody>
          <a:bodyPr>
            <a:normAutofit/>
          </a:bodyPr>
          <a:lstStyle/>
          <a:p>
            <a:r>
              <a:rPr lang="en-AU" sz="1800" b="1"/>
              <a:t>System</a:t>
            </a:r>
          </a:p>
        </p:txBody>
      </p:sp>
      <p:sp>
        <p:nvSpPr>
          <p:cNvPr id="9" name="TextBox 8">
            <a:extLst>
              <a:ext uri="{FF2B5EF4-FFF2-40B4-BE49-F238E27FC236}">
                <a16:creationId xmlns:a16="http://schemas.microsoft.com/office/drawing/2014/main" id="{6649F29A-8773-4214-88C0-4ACBBA47B280}"/>
              </a:ext>
            </a:extLst>
          </p:cNvPr>
          <p:cNvSpPr txBox="1"/>
          <p:nvPr/>
        </p:nvSpPr>
        <p:spPr>
          <a:xfrm>
            <a:off x="567559" y="689372"/>
            <a:ext cx="11056882" cy="5355312"/>
          </a:xfrm>
          <a:prstGeom prst="rect">
            <a:avLst/>
          </a:prstGeom>
          <a:solidFill>
            <a:schemeClr val="bg1"/>
          </a:solidFill>
          <a:ln w="19050">
            <a:solidFill>
              <a:schemeClr val="tx1"/>
            </a:solidFill>
          </a:ln>
        </p:spPr>
        <p:txBody>
          <a:bodyPr wrap="square" rtlCol="0">
            <a:spAutoFit/>
          </a:bodyPr>
          <a:lstStyle/>
          <a:p>
            <a:r>
              <a:rPr lang="en-AU" b="1">
                <a:solidFill>
                  <a:srgbClr val="FF0000"/>
                </a:solidFill>
              </a:rPr>
              <a:t>SYSTEM PROPERTIES</a:t>
            </a:r>
          </a:p>
          <a:p>
            <a:r>
              <a:rPr lang="en-AU" b="1">
                <a:solidFill>
                  <a:srgbClr val="FF0000"/>
                </a:solidFill>
              </a:rPr>
              <a:t>New Feature </a:t>
            </a:r>
          </a:p>
          <a:p>
            <a:r>
              <a:rPr lang="en-AU" b="1"/>
              <a:t>Exports and Reports</a:t>
            </a:r>
          </a:p>
          <a:p>
            <a:pPr marL="742950" lvl="1" indent="-285750">
              <a:buFont typeface="Wingdings" panose="05000000000000000000" pitchFamily="2" charset="2"/>
              <a:buChar char="Ø"/>
            </a:pPr>
            <a:r>
              <a:rPr lang="en-AU"/>
              <a:t>Each site can now nominate the default path for saving Exports and Reports. Found in System properties – general tab. </a:t>
            </a:r>
          </a:p>
          <a:p>
            <a:r>
              <a:rPr lang="en-AU" b="1">
                <a:solidFill>
                  <a:srgbClr val="FF0000"/>
                </a:solidFill>
              </a:rPr>
              <a:t>Enhancements</a:t>
            </a:r>
          </a:p>
          <a:p>
            <a:r>
              <a:rPr lang="en-AU" b="1"/>
              <a:t>Country/Sate</a:t>
            </a:r>
          </a:p>
          <a:p>
            <a:pPr marL="742950" lvl="1" indent="-285750">
              <a:buFont typeface="Wingdings" panose="05000000000000000000" pitchFamily="2" charset="2"/>
              <a:buChar char="Ø"/>
            </a:pPr>
            <a:r>
              <a:rPr lang="en-AU"/>
              <a:t>If the system is set to use Thailand as the, 'Country/State', then names are displayed as Given Names [space] SURNAME. Note: Sorting will also change to prioritise Given Names first.</a:t>
            </a:r>
          </a:p>
          <a:p>
            <a:endParaRPr lang="en-AU" b="1" u="sng"/>
          </a:p>
          <a:p>
            <a:endParaRPr lang="en-AU" b="1" u="sng"/>
          </a:p>
          <a:p>
            <a:r>
              <a:rPr lang="en-AU" b="1">
                <a:solidFill>
                  <a:srgbClr val="FF0000"/>
                </a:solidFill>
              </a:rPr>
              <a:t>WORKSTATION/SESSION PROPERTIES</a:t>
            </a:r>
          </a:p>
          <a:p>
            <a:pPr lvl="0"/>
            <a:r>
              <a:rPr lang="en-AU"/>
              <a:t>The field name, Description has been changed to: </a:t>
            </a:r>
            <a:r>
              <a:rPr lang="en-AU" b="1"/>
              <a:t>Closest Phone Extension</a:t>
            </a:r>
          </a:p>
          <a:p>
            <a:pPr marL="742950" lvl="1" indent="-285750">
              <a:buFont typeface="Wingdings" panose="05000000000000000000" pitchFamily="2" charset="2"/>
              <a:buChar char="Ø"/>
            </a:pPr>
            <a:endParaRPr lang="en-AU"/>
          </a:p>
          <a:p>
            <a:pPr marL="742950" lvl="1" indent="-285750">
              <a:buFont typeface="Wingdings" panose="05000000000000000000" pitchFamily="2" charset="2"/>
              <a:buChar char="Ø"/>
            </a:pPr>
            <a:endParaRPr lang="en-AU"/>
          </a:p>
          <a:p>
            <a:pPr marL="742950" lvl="1" indent="-285750">
              <a:buFont typeface="Wingdings" panose="05000000000000000000" pitchFamily="2" charset="2"/>
              <a:buChar char="Ø"/>
            </a:pPr>
            <a:endParaRPr lang="en-AU"/>
          </a:p>
          <a:p>
            <a:pPr marL="742950" lvl="1" indent="-285750">
              <a:buFont typeface="Wingdings" panose="05000000000000000000" pitchFamily="2" charset="2"/>
              <a:buChar char="Ø"/>
            </a:pPr>
            <a:endParaRPr lang="en-AU"/>
          </a:p>
          <a:p>
            <a:pPr marL="742950" lvl="1" indent="-285750">
              <a:buFont typeface="Wingdings" panose="05000000000000000000" pitchFamily="2" charset="2"/>
              <a:buChar char="Ø"/>
            </a:pPr>
            <a:endParaRPr lang="en-AU"/>
          </a:p>
          <a:p>
            <a:pPr marL="742950" lvl="1" indent="-285750">
              <a:buFont typeface="Wingdings" panose="05000000000000000000" pitchFamily="2" charset="2"/>
              <a:buChar char="Ø"/>
            </a:pPr>
            <a:endParaRPr lang="en-AU"/>
          </a:p>
        </p:txBody>
      </p:sp>
    </p:spTree>
    <p:extLst>
      <p:ext uri="{BB962C8B-B14F-4D97-AF65-F5344CB8AC3E}">
        <p14:creationId xmlns:p14="http://schemas.microsoft.com/office/powerpoint/2010/main" val="2217346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C16B1D97-F2A8-4ED7-9F77-CC74F5CDE6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834" y="6614861"/>
            <a:ext cx="628972" cy="242770"/>
          </a:xfrm>
        </p:spPr>
      </p:pic>
      <p:sp>
        <p:nvSpPr>
          <p:cNvPr id="4" name="Footer Placeholder 3">
            <a:extLst>
              <a:ext uri="{FF2B5EF4-FFF2-40B4-BE49-F238E27FC236}">
                <a16:creationId xmlns:a16="http://schemas.microsoft.com/office/drawing/2014/main" id="{920A603A-2DE5-4C4B-AA26-3B41AF5486CD}"/>
              </a:ext>
            </a:extLst>
          </p:cNvPr>
          <p:cNvSpPr>
            <a:spLocks noGrp="1"/>
          </p:cNvSpPr>
          <p:nvPr>
            <p:ph type="ftr" sz="quarter" idx="11"/>
          </p:nvPr>
        </p:nvSpPr>
        <p:spPr>
          <a:xfrm>
            <a:off x="-165754" y="6591766"/>
            <a:ext cx="4114800" cy="365125"/>
          </a:xfrm>
        </p:spPr>
        <p:txBody>
          <a:bodyPr/>
          <a:lstStyle/>
          <a:p>
            <a:r>
              <a:rPr lang="en-GB"/>
              <a:t>Trend Care Systems Pty Ltd 2020</a:t>
            </a:r>
            <a:endParaRPr lang="en-AU"/>
          </a:p>
        </p:txBody>
      </p:sp>
      <p:sp>
        <p:nvSpPr>
          <p:cNvPr id="12" name="Slide Number Placeholder 11">
            <a:extLst>
              <a:ext uri="{FF2B5EF4-FFF2-40B4-BE49-F238E27FC236}">
                <a16:creationId xmlns:a16="http://schemas.microsoft.com/office/drawing/2014/main" id="{5B36FE44-D7A4-410B-8D56-80F2B061CE99}"/>
              </a:ext>
            </a:extLst>
          </p:cNvPr>
          <p:cNvSpPr>
            <a:spLocks noGrp="1"/>
          </p:cNvSpPr>
          <p:nvPr>
            <p:ph type="sldNum" sz="quarter" idx="12"/>
          </p:nvPr>
        </p:nvSpPr>
        <p:spPr>
          <a:xfrm>
            <a:off x="8610600" y="6356350"/>
            <a:ext cx="2743200" cy="365125"/>
          </a:xfrm>
        </p:spPr>
        <p:txBody>
          <a:bodyPr/>
          <a:lstStyle/>
          <a:p>
            <a:fld id="{11A61DAD-6A46-4001-AD08-8C0C01E93E80}" type="slidenum">
              <a:rPr lang="en-AU" smtClean="0"/>
              <a:t>16</a:t>
            </a:fld>
            <a:endParaRPr lang="en-AU"/>
          </a:p>
        </p:txBody>
      </p:sp>
      <p:sp>
        <p:nvSpPr>
          <p:cNvPr id="9" name="TextBox 8">
            <a:extLst>
              <a:ext uri="{FF2B5EF4-FFF2-40B4-BE49-F238E27FC236}">
                <a16:creationId xmlns:a16="http://schemas.microsoft.com/office/drawing/2014/main" id="{5FD3D493-1E90-4AD0-BB50-F64CD1BB1B51}"/>
              </a:ext>
            </a:extLst>
          </p:cNvPr>
          <p:cNvSpPr txBox="1"/>
          <p:nvPr/>
        </p:nvSpPr>
        <p:spPr>
          <a:xfrm>
            <a:off x="3690334" y="3244334"/>
            <a:ext cx="4811332" cy="523220"/>
          </a:xfrm>
          <a:prstGeom prst="rect">
            <a:avLst/>
          </a:prstGeom>
          <a:noFill/>
        </p:spPr>
        <p:txBody>
          <a:bodyPr wrap="square" rtlCol="0">
            <a:spAutoFit/>
          </a:bodyPr>
          <a:lstStyle/>
          <a:p>
            <a:pPr algn="ctr"/>
            <a:r>
              <a:rPr lang="en-AU" sz="2800"/>
              <a:t>Questions?</a:t>
            </a:r>
          </a:p>
        </p:txBody>
      </p:sp>
    </p:spTree>
    <p:extLst>
      <p:ext uri="{BB962C8B-B14F-4D97-AF65-F5344CB8AC3E}">
        <p14:creationId xmlns:p14="http://schemas.microsoft.com/office/powerpoint/2010/main" val="215756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200"/>
                                  </p:iterate>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C16B1D97-F2A8-4ED7-9F77-CC74F5CDE65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6834" y="6614861"/>
            <a:ext cx="628972" cy="242770"/>
          </a:xfrm>
        </p:spPr>
      </p:pic>
      <p:sp>
        <p:nvSpPr>
          <p:cNvPr id="4" name="Footer Placeholder 3">
            <a:extLst>
              <a:ext uri="{FF2B5EF4-FFF2-40B4-BE49-F238E27FC236}">
                <a16:creationId xmlns:a16="http://schemas.microsoft.com/office/drawing/2014/main" id="{920A603A-2DE5-4C4B-AA26-3B41AF5486CD}"/>
              </a:ext>
            </a:extLst>
          </p:cNvPr>
          <p:cNvSpPr>
            <a:spLocks noGrp="1"/>
          </p:cNvSpPr>
          <p:nvPr>
            <p:ph type="ftr" sz="quarter" idx="11"/>
          </p:nvPr>
        </p:nvSpPr>
        <p:spPr>
          <a:xfrm>
            <a:off x="-165754" y="6591766"/>
            <a:ext cx="4114800" cy="365125"/>
          </a:xfrm>
        </p:spPr>
        <p:txBody>
          <a:bodyPr/>
          <a:lstStyle/>
          <a:p>
            <a:r>
              <a:rPr lang="en-GB"/>
              <a:t>Trend Care Systems Pty Ltd 2020</a:t>
            </a:r>
            <a:endParaRPr lang="en-AU"/>
          </a:p>
        </p:txBody>
      </p:sp>
      <p:sp>
        <p:nvSpPr>
          <p:cNvPr id="12" name="Slide Number Placeholder 11">
            <a:extLst>
              <a:ext uri="{FF2B5EF4-FFF2-40B4-BE49-F238E27FC236}">
                <a16:creationId xmlns:a16="http://schemas.microsoft.com/office/drawing/2014/main" id="{5B36FE44-D7A4-410B-8D56-80F2B061CE99}"/>
              </a:ext>
            </a:extLst>
          </p:cNvPr>
          <p:cNvSpPr>
            <a:spLocks noGrp="1"/>
          </p:cNvSpPr>
          <p:nvPr>
            <p:ph type="sldNum" sz="quarter" idx="12"/>
          </p:nvPr>
        </p:nvSpPr>
        <p:spPr>
          <a:xfrm>
            <a:off x="8610600" y="6356350"/>
            <a:ext cx="2743200" cy="365125"/>
          </a:xfrm>
        </p:spPr>
        <p:txBody>
          <a:bodyPr/>
          <a:lstStyle/>
          <a:p>
            <a:fld id="{11A61DAD-6A46-4001-AD08-8C0C01E93E80}" type="slidenum">
              <a:rPr lang="en-AU" smtClean="0"/>
              <a:t>2</a:t>
            </a:fld>
            <a:endParaRPr lang="en-AU"/>
          </a:p>
        </p:txBody>
      </p:sp>
      <p:sp>
        <p:nvSpPr>
          <p:cNvPr id="14" name="Title - LaunchPad">
            <a:extLst>
              <a:ext uri="{FF2B5EF4-FFF2-40B4-BE49-F238E27FC236}">
                <a16:creationId xmlns:a16="http://schemas.microsoft.com/office/drawing/2014/main" id="{41F0FD46-050C-46EA-A8D2-FEAA80C140A4}"/>
              </a:ext>
            </a:extLst>
          </p:cNvPr>
          <p:cNvSpPr>
            <a:spLocks noGrp="1"/>
          </p:cNvSpPr>
          <p:nvPr>
            <p:ph type="title"/>
          </p:nvPr>
        </p:nvSpPr>
        <p:spPr>
          <a:xfrm>
            <a:off x="321563" y="320040"/>
            <a:ext cx="2265519" cy="369332"/>
          </a:xfrm>
        </p:spPr>
        <p:txBody>
          <a:bodyPr>
            <a:normAutofit/>
          </a:bodyPr>
          <a:lstStyle/>
          <a:p>
            <a:r>
              <a:rPr lang="en-AU" sz="1400" b="1"/>
              <a:t>LaunchPad</a:t>
            </a:r>
          </a:p>
        </p:txBody>
      </p:sp>
      <p:pic>
        <p:nvPicPr>
          <p:cNvPr id="5" name="Picture 4">
            <a:extLst>
              <a:ext uri="{FF2B5EF4-FFF2-40B4-BE49-F238E27FC236}">
                <a16:creationId xmlns:a16="http://schemas.microsoft.com/office/drawing/2014/main" id="{DC13B3F8-FEEB-4219-97F6-6B95ECE23180}"/>
              </a:ext>
            </a:extLst>
          </p:cNvPr>
          <p:cNvPicPr>
            <a:picLocks noChangeAspect="1"/>
          </p:cNvPicPr>
          <p:nvPr/>
        </p:nvPicPr>
        <p:blipFill rotWithShape="1">
          <a:blip r:embed="rId4"/>
          <a:srcRect l="216" t="914" r="884" b="914"/>
          <a:stretch/>
        </p:blipFill>
        <p:spPr>
          <a:xfrm>
            <a:off x="591600" y="633600"/>
            <a:ext cx="11008800" cy="5594400"/>
          </a:xfrm>
          <a:prstGeom prst="rect">
            <a:avLst/>
          </a:prstGeom>
          <a:ln w="19050">
            <a:solidFill>
              <a:schemeClr val="tx1"/>
            </a:solidFill>
          </a:ln>
        </p:spPr>
      </p:pic>
      <p:sp>
        <p:nvSpPr>
          <p:cNvPr id="7" name="Rectangle 6" hidden="1">
            <a:extLst>
              <a:ext uri="{FF2B5EF4-FFF2-40B4-BE49-F238E27FC236}">
                <a16:creationId xmlns:a16="http://schemas.microsoft.com/office/drawing/2014/main" id="{9580B529-A43A-4474-8446-77F9FB6BE602}"/>
              </a:ext>
            </a:extLst>
          </p:cNvPr>
          <p:cNvSpPr/>
          <p:nvPr/>
        </p:nvSpPr>
        <p:spPr>
          <a:xfrm>
            <a:off x="2589784" y="3455356"/>
            <a:ext cx="7012432" cy="369332"/>
          </a:xfrm>
          <a:prstGeom prst="rect">
            <a:avLst/>
          </a:prstGeom>
          <a:solidFill>
            <a:schemeClr val="bg1"/>
          </a:solidFill>
          <a:ln w="19050">
            <a:solidFill>
              <a:schemeClr val="tx1"/>
            </a:solidFill>
          </a:ln>
        </p:spPr>
        <p:txBody>
          <a:bodyPr wrap="none" lIns="91440" tIns="45720" rIns="91440" bIns="45720">
            <a:spAutoFit/>
          </a:bodyPr>
          <a:lstStyle/>
          <a:p>
            <a:pPr algn="ctr"/>
            <a:r>
              <a:rPr lang="en-US" b="0" cap="none" spc="0">
                <a:ln w="0"/>
                <a:solidFill>
                  <a:schemeClr val="tx1"/>
                </a:solidFill>
              </a:rPr>
              <a:t>A </a:t>
            </a:r>
            <a:r>
              <a:rPr lang="en-US" b="1" cap="none" spc="0">
                <a:ln w="0"/>
                <a:solidFill>
                  <a:schemeClr val="tx1"/>
                </a:solidFill>
              </a:rPr>
              <a:t>TOIL Summary </a:t>
            </a:r>
            <a:r>
              <a:rPr lang="en-US" b="0" cap="none" spc="0">
                <a:ln w="0"/>
                <a:solidFill>
                  <a:schemeClr val="tx1"/>
                </a:solidFill>
              </a:rPr>
              <a:t>tab has been added to </a:t>
            </a:r>
            <a:r>
              <a:rPr lang="en-US" b="1" cap="none" spc="0">
                <a:ln w="0"/>
                <a:solidFill>
                  <a:schemeClr val="tx1"/>
                </a:solidFill>
              </a:rPr>
              <a:t>My Details </a:t>
            </a:r>
            <a:r>
              <a:rPr lang="en-US" cap="none" spc="0">
                <a:ln w="0"/>
                <a:solidFill>
                  <a:schemeClr val="tx1"/>
                </a:solidFill>
              </a:rPr>
              <a:t>found in My Settings</a:t>
            </a:r>
          </a:p>
        </p:txBody>
      </p:sp>
      <p:sp>
        <p:nvSpPr>
          <p:cNvPr id="17" name="Rectangle 16">
            <a:extLst>
              <a:ext uri="{FF2B5EF4-FFF2-40B4-BE49-F238E27FC236}">
                <a16:creationId xmlns:a16="http://schemas.microsoft.com/office/drawing/2014/main" id="{57F52564-0757-49B2-A9E4-6DF744EBFC73}"/>
              </a:ext>
            </a:extLst>
          </p:cNvPr>
          <p:cNvSpPr/>
          <p:nvPr/>
        </p:nvSpPr>
        <p:spPr>
          <a:xfrm>
            <a:off x="8079580" y="901011"/>
            <a:ext cx="792000" cy="180000"/>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pic>
        <p:nvPicPr>
          <p:cNvPr id="45" name="Picture 44">
            <a:extLst>
              <a:ext uri="{FF2B5EF4-FFF2-40B4-BE49-F238E27FC236}">
                <a16:creationId xmlns:a16="http://schemas.microsoft.com/office/drawing/2014/main" id="{41969C63-A6F6-4370-B52B-0A3F22F643C2}"/>
              </a:ext>
            </a:extLst>
          </p:cNvPr>
          <p:cNvPicPr>
            <a:picLocks noChangeAspect="1"/>
          </p:cNvPicPr>
          <p:nvPr/>
        </p:nvPicPr>
        <p:blipFill rotWithShape="1">
          <a:blip r:embed="rId5">
            <a:extLst>
              <a:ext uri="{28A0092B-C50C-407E-A947-70E740481C1C}">
                <a14:useLocalDpi xmlns:a14="http://schemas.microsoft.com/office/drawing/2010/main" val="0"/>
              </a:ext>
            </a:extLst>
          </a:blip>
          <a:srcRect l="354" t="408" r="742" b="1420"/>
          <a:stretch/>
        </p:blipFill>
        <p:spPr>
          <a:xfrm>
            <a:off x="591600" y="633600"/>
            <a:ext cx="11008800" cy="5594400"/>
          </a:xfrm>
          <a:prstGeom prst="rect">
            <a:avLst/>
          </a:prstGeom>
          <a:ln w="19050">
            <a:solidFill>
              <a:schemeClr val="tx1"/>
            </a:solidFill>
          </a:ln>
        </p:spPr>
      </p:pic>
      <p:sp>
        <p:nvSpPr>
          <p:cNvPr id="18" name="Rectangle 17">
            <a:extLst>
              <a:ext uri="{FF2B5EF4-FFF2-40B4-BE49-F238E27FC236}">
                <a16:creationId xmlns:a16="http://schemas.microsoft.com/office/drawing/2014/main" id="{F0EF1794-ABD6-4E84-A9E5-52F447F7CDA4}"/>
              </a:ext>
            </a:extLst>
          </p:cNvPr>
          <p:cNvSpPr/>
          <p:nvPr/>
        </p:nvSpPr>
        <p:spPr>
          <a:xfrm>
            <a:off x="8289890" y="1084083"/>
            <a:ext cx="696613" cy="180000"/>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pic>
        <p:nvPicPr>
          <p:cNvPr id="46" name="Picture 45">
            <a:extLst>
              <a:ext uri="{FF2B5EF4-FFF2-40B4-BE49-F238E27FC236}">
                <a16:creationId xmlns:a16="http://schemas.microsoft.com/office/drawing/2014/main" id="{F03AC708-6C2A-4458-A4AA-5D0BE40A78CE}"/>
              </a:ext>
            </a:extLst>
          </p:cNvPr>
          <p:cNvPicPr>
            <a:picLocks noChangeAspect="1"/>
          </p:cNvPicPr>
          <p:nvPr/>
        </p:nvPicPr>
        <p:blipFill rotWithShape="1">
          <a:blip r:embed="rId6"/>
          <a:srcRect l="226" t="915" r="873" b="915"/>
          <a:stretch/>
        </p:blipFill>
        <p:spPr>
          <a:xfrm>
            <a:off x="590400" y="633600"/>
            <a:ext cx="11008800" cy="5594400"/>
          </a:xfrm>
          <a:prstGeom prst="rect">
            <a:avLst/>
          </a:prstGeom>
          <a:ln w="19050">
            <a:solidFill>
              <a:schemeClr val="tx1"/>
            </a:solidFill>
          </a:ln>
        </p:spPr>
      </p:pic>
      <p:sp>
        <p:nvSpPr>
          <p:cNvPr id="19" name="Rectangle 18" hidden="1">
            <a:extLst>
              <a:ext uri="{FF2B5EF4-FFF2-40B4-BE49-F238E27FC236}">
                <a16:creationId xmlns:a16="http://schemas.microsoft.com/office/drawing/2014/main" id="{0A69CFDB-2096-48EE-8E84-9502CEEFA931}"/>
              </a:ext>
            </a:extLst>
          </p:cNvPr>
          <p:cNvSpPr/>
          <p:nvPr/>
        </p:nvSpPr>
        <p:spPr>
          <a:xfrm>
            <a:off x="691997" y="2823318"/>
            <a:ext cx="1165608" cy="191188"/>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pic>
        <p:nvPicPr>
          <p:cNvPr id="2" name="Picture 1" hidden="1">
            <a:extLst>
              <a:ext uri="{FF2B5EF4-FFF2-40B4-BE49-F238E27FC236}">
                <a16:creationId xmlns:a16="http://schemas.microsoft.com/office/drawing/2014/main" id="{65FB1027-BAC0-467A-BBD1-A56D28E8D420}"/>
              </a:ext>
            </a:extLst>
          </p:cNvPr>
          <p:cNvPicPr>
            <a:picLocks noChangeAspect="1"/>
          </p:cNvPicPr>
          <p:nvPr/>
        </p:nvPicPr>
        <p:blipFill rotWithShape="1">
          <a:blip r:embed="rId7">
            <a:extLst>
              <a:ext uri="{28A0092B-C50C-407E-A947-70E740481C1C}">
                <a14:useLocalDpi xmlns:a14="http://schemas.microsoft.com/office/drawing/2010/main" val="0"/>
              </a:ext>
            </a:extLst>
          </a:blip>
          <a:srcRect l="226" t="916" r="873" b="916"/>
          <a:stretch/>
        </p:blipFill>
        <p:spPr>
          <a:xfrm>
            <a:off x="590400" y="633600"/>
            <a:ext cx="11008800" cy="5594400"/>
          </a:xfrm>
          <a:prstGeom prst="rect">
            <a:avLst/>
          </a:prstGeom>
          <a:ln w="19050">
            <a:solidFill>
              <a:schemeClr val="tx1"/>
            </a:solidFill>
          </a:ln>
        </p:spPr>
      </p:pic>
      <p:sp>
        <p:nvSpPr>
          <p:cNvPr id="40" name="Rectangle 39">
            <a:extLst>
              <a:ext uri="{FF2B5EF4-FFF2-40B4-BE49-F238E27FC236}">
                <a16:creationId xmlns:a16="http://schemas.microsoft.com/office/drawing/2014/main" id="{F7B1584A-BAD8-4914-978B-3F23791BF991}"/>
              </a:ext>
            </a:extLst>
          </p:cNvPr>
          <p:cNvSpPr/>
          <p:nvPr/>
        </p:nvSpPr>
        <p:spPr>
          <a:xfrm>
            <a:off x="2375916" y="3607756"/>
            <a:ext cx="7745005" cy="369332"/>
          </a:xfrm>
          <a:prstGeom prst="rect">
            <a:avLst/>
          </a:prstGeom>
          <a:solidFill>
            <a:schemeClr val="bg1"/>
          </a:solidFill>
          <a:ln w="19050">
            <a:solidFill>
              <a:schemeClr val="tx1"/>
            </a:solidFill>
          </a:ln>
        </p:spPr>
        <p:txBody>
          <a:bodyPr wrap="none" lIns="91440" tIns="45720" rIns="91440" bIns="45720">
            <a:spAutoFit/>
          </a:bodyPr>
          <a:lstStyle/>
          <a:p>
            <a:pPr algn="ctr"/>
            <a:r>
              <a:rPr lang="en-US" b="0" cap="none" spc="0">
                <a:ln w="0"/>
                <a:solidFill>
                  <a:schemeClr val="tx1"/>
                </a:solidFill>
              </a:rPr>
              <a:t>A user’s Development Profile and Profile can now be printed </a:t>
            </a:r>
            <a:r>
              <a:rPr lang="en-US" cap="none" spc="0">
                <a:ln w="0"/>
                <a:solidFill>
                  <a:schemeClr val="tx1"/>
                </a:solidFill>
              </a:rPr>
              <a:t>using the </a:t>
            </a:r>
            <a:r>
              <a:rPr lang="en-US" b="1" cap="none" spc="0">
                <a:ln w="0"/>
                <a:solidFill>
                  <a:schemeClr val="tx1"/>
                </a:solidFill>
              </a:rPr>
              <a:t>Profile</a:t>
            </a:r>
            <a:r>
              <a:rPr lang="en-US" cap="none" spc="0">
                <a:ln w="0"/>
                <a:solidFill>
                  <a:schemeClr val="tx1"/>
                </a:solidFill>
              </a:rPr>
              <a:t> tab</a:t>
            </a:r>
          </a:p>
        </p:txBody>
      </p:sp>
      <p:sp>
        <p:nvSpPr>
          <p:cNvPr id="20" name="Rectangle 19">
            <a:extLst>
              <a:ext uri="{FF2B5EF4-FFF2-40B4-BE49-F238E27FC236}">
                <a16:creationId xmlns:a16="http://schemas.microsoft.com/office/drawing/2014/main" id="{D56137F6-B8DC-43FD-BB31-79626B6433C6}"/>
              </a:ext>
            </a:extLst>
          </p:cNvPr>
          <p:cNvSpPr/>
          <p:nvPr/>
        </p:nvSpPr>
        <p:spPr>
          <a:xfrm>
            <a:off x="691997" y="2445204"/>
            <a:ext cx="1165608" cy="191188"/>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pic>
        <p:nvPicPr>
          <p:cNvPr id="28" name="Picture 27">
            <a:extLst>
              <a:ext uri="{FF2B5EF4-FFF2-40B4-BE49-F238E27FC236}">
                <a16:creationId xmlns:a16="http://schemas.microsoft.com/office/drawing/2014/main" id="{F234FCFF-65EA-48D9-B40C-FF7A32818516}"/>
              </a:ext>
            </a:extLst>
          </p:cNvPr>
          <p:cNvPicPr>
            <a:picLocks noChangeAspect="1"/>
          </p:cNvPicPr>
          <p:nvPr/>
        </p:nvPicPr>
        <p:blipFill rotWithShape="1">
          <a:blip r:embed="rId8"/>
          <a:srcRect l="225" t="915" r="872" b="915"/>
          <a:stretch/>
        </p:blipFill>
        <p:spPr>
          <a:xfrm>
            <a:off x="591600" y="631800"/>
            <a:ext cx="11008800" cy="5594400"/>
          </a:xfrm>
          <a:prstGeom prst="rect">
            <a:avLst/>
          </a:prstGeom>
          <a:ln w="19050">
            <a:solidFill>
              <a:schemeClr val="tx1"/>
            </a:solidFill>
          </a:ln>
        </p:spPr>
      </p:pic>
      <p:sp>
        <p:nvSpPr>
          <p:cNvPr id="32" name="Rectangle 31">
            <a:extLst>
              <a:ext uri="{FF2B5EF4-FFF2-40B4-BE49-F238E27FC236}">
                <a16:creationId xmlns:a16="http://schemas.microsoft.com/office/drawing/2014/main" id="{80F327E8-EAE2-43CA-AE60-2AAFF925F90E}"/>
              </a:ext>
            </a:extLst>
          </p:cNvPr>
          <p:cNvSpPr/>
          <p:nvPr/>
        </p:nvSpPr>
        <p:spPr>
          <a:xfrm>
            <a:off x="2011313" y="5423174"/>
            <a:ext cx="646162" cy="252000"/>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pic>
        <p:nvPicPr>
          <p:cNvPr id="29" name="Picture 28">
            <a:extLst>
              <a:ext uri="{FF2B5EF4-FFF2-40B4-BE49-F238E27FC236}">
                <a16:creationId xmlns:a16="http://schemas.microsoft.com/office/drawing/2014/main" id="{8CB1DBAA-1047-4FD3-A906-A1C871479B28}"/>
              </a:ext>
            </a:extLst>
          </p:cNvPr>
          <p:cNvPicPr>
            <a:picLocks noChangeAspect="1"/>
          </p:cNvPicPr>
          <p:nvPr/>
        </p:nvPicPr>
        <p:blipFill rotWithShape="1">
          <a:blip r:embed="rId9">
            <a:extLst>
              <a:ext uri="{28A0092B-C50C-407E-A947-70E740481C1C}">
                <a14:useLocalDpi xmlns:a14="http://schemas.microsoft.com/office/drawing/2010/main" val="0"/>
              </a:ext>
            </a:extLst>
          </a:blip>
          <a:srcRect l="216" t="915" r="884" b="915"/>
          <a:stretch/>
        </p:blipFill>
        <p:spPr>
          <a:xfrm>
            <a:off x="591600" y="631800"/>
            <a:ext cx="11008800" cy="5594400"/>
          </a:xfrm>
          <a:prstGeom prst="rect">
            <a:avLst/>
          </a:prstGeom>
          <a:ln w="19050">
            <a:solidFill>
              <a:schemeClr val="tx1"/>
            </a:solidFill>
          </a:ln>
        </p:spPr>
      </p:pic>
      <p:sp>
        <p:nvSpPr>
          <p:cNvPr id="34" name="Rectangle 33">
            <a:extLst>
              <a:ext uri="{FF2B5EF4-FFF2-40B4-BE49-F238E27FC236}">
                <a16:creationId xmlns:a16="http://schemas.microsoft.com/office/drawing/2014/main" id="{582A6B36-E60D-4FEE-B639-7A52326D7B88}"/>
              </a:ext>
            </a:extLst>
          </p:cNvPr>
          <p:cNvSpPr/>
          <p:nvPr/>
        </p:nvSpPr>
        <p:spPr>
          <a:xfrm>
            <a:off x="10702086" y="5515133"/>
            <a:ext cx="792000" cy="306000"/>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pic>
        <p:nvPicPr>
          <p:cNvPr id="30" name="Picture 29">
            <a:extLst>
              <a:ext uri="{FF2B5EF4-FFF2-40B4-BE49-F238E27FC236}">
                <a16:creationId xmlns:a16="http://schemas.microsoft.com/office/drawing/2014/main" id="{5E1D3DD2-FBD5-46EB-9826-841855E83E68}"/>
              </a:ext>
            </a:extLst>
          </p:cNvPr>
          <p:cNvPicPr>
            <a:picLocks noChangeAspect="1"/>
          </p:cNvPicPr>
          <p:nvPr/>
        </p:nvPicPr>
        <p:blipFill rotWithShape="1">
          <a:blip r:embed="rId10">
            <a:extLst>
              <a:ext uri="{28A0092B-C50C-407E-A947-70E740481C1C}">
                <a14:useLocalDpi xmlns:a14="http://schemas.microsoft.com/office/drawing/2010/main" val="0"/>
              </a:ext>
            </a:extLst>
          </a:blip>
          <a:srcRect l="226" t="916" r="873" b="916"/>
          <a:stretch/>
        </p:blipFill>
        <p:spPr>
          <a:xfrm>
            <a:off x="591600" y="631800"/>
            <a:ext cx="11008800" cy="5594400"/>
          </a:xfrm>
          <a:prstGeom prst="rect">
            <a:avLst/>
          </a:prstGeom>
          <a:ln w="19050">
            <a:solidFill>
              <a:schemeClr val="tx1"/>
            </a:solidFill>
          </a:ln>
        </p:spPr>
      </p:pic>
      <p:sp>
        <p:nvSpPr>
          <p:cNvPr id="35" name="Rectangle 34">
            <a:extLst>
              <a:ext uri="{FF2B5EF4-FFF2-40B4-BE49-F238E27FC236}">
                <a16:creationId xmlns:a16="http://schemas.microsoft.com/office/drawing/2014/main" id="{254A5894-2D28-403D-BC93-8BAE99F8C6DF}"/>
              </a:ext>
            </a:extLst>
          </p:cNvPr>
          <p:cNvSpPr/>
          <p:nvPr/>
        </p:nvSpPr>
        <p:spPr>
          <a:xfrm>
            <a:off x="10711611" y="5432751"/>
            <a:ext cx="792000" cy="306000"/>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pic>
        <p:nvPicPr>
          <p:cNvPr id="31" name="Picture 30">
            <a:extLst>
              <a:ext uri="{FF2B5EF4-FFF2-40B4-BE49-F238E27FC236}">
                <a16:creationId xmlns:a16="http://schemas.microsoft.com/office/drawing/2014/main" id="{9C1C0C40-A322-4C94-B5ED-641EEB8CCFF1}"/>
              </a:ext>
            </a:extLst>
          </p:cNvPr>
          <p:cNvPicPr>
            <a:picLocks noChangeAspect="1"/>
          </p:cNvPicPr>
          <p:nvPr/>
        </p:nvPicPr>
        <p:blipFill rotWithShape="1">
          <a:blip r:embed="rId8"/>
          <a:srcRect l="225" t="915" r="872" b="915"/>
          <a:stretch/>
        </p:blipFill>
        <p:spPr>
          <a:xfrm>
            <a:off x="591600" y="631800"/>
            <a:ext cx="11008800" cy="5594400"/>
          </a:xfrm>
          <a:prstGeom prst="rect">
            <a:avLst/>
          </a:prstGeom>
          <a:ln w="19050">
            <a:solidFill>
              <a:schemeClr val="tx1"/>
            </a:solidFill>
          </a:ln>
        </p:spPr>
      </p:pic>
      <p:sp>
        <p:nvSpPr>
          <p:cNvPr id="33" name="Rectangle 32">
            <a:extLst>
              <a:ext uri="{FF2B5EF4-FFF2-40B4-BE49-F238E27FC236}">
                <a16:creationId xmlns:a16="http://schemas.microsoft.com/office/drawing/2014/main" id="{611CA91E-1311-45EC-8BEB-C80F94655081}"/>
              </a:ext>
            </a:extLst>
          </p:cNvPr>
          <p:cNvSpPr/>
          <p:nvPr/>
        </p:nvSpPr>
        <p:spPr>
          <a:xfrm>
            <a:off x="10858500" y="5842274"/>
            <a:ext cx="657225" cy="234675"/>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pic>
        <p:nvPicPr>
          <p:cNvPr id="16" name="Picture 15">
            <a:extLst>
              <a:ext uri="{FF2B5EF4-FFF2-40B4-BE49-F238E27FC236}">
                <a16:creationId xmlns:a16="http://schemas.microsoft.com/office/drawing/2014/main" id="{AE082F94-68C2-458C-8599-5201464EC0C2}"/>
              </a:ext>
            </a:extLst>
          </p:cNvPr>
          <p:cNvPicPr>
            <a:picLocks noChangeAspect="1"/>
          </p:cNvPicPr>
          <p:nvPr/>
        </p:nvPicPr>
        <p:blipFill rotWithShape="1">
          <a:blip r:embed="rId4"/>
          <a:srcRect l="216" t="915" r="884" b="915"/>
          <a:stretch/>
        </p:blipFill>
        <p:spPr>
          <a:xfrm>
            <a:off x="591600" y="631800"/>
            <a:ext cx="11008800" cy="5594400"/>
          </a:xfrm>
          <a:prstGeom prst="rect">
            <a:avLst/>
          </a:prstGeom>
          <a:ln w="19050">
            <a:solidFill>
              <a:schemeClr val="tx1"/>
            </a:solidFill>
          </a:ln>
        </p:spPr>
      </p:pic>
      <p:sp>
        <p:nvSpPr>
          <p:cNvPr id="21" name="Rectangle 20">
            <a:extLst>
              <a:ext uri="{FF2B5EF4-FFF2-40B4-BE49-F238E27FC236}">
                <a16:creationId xmlns:a16="http://schemas.microsoft.com/office/drawing/2014/main" id="{57FDF9A1-A024-4658-A053-E3CC4B61F397}"/>
              </a:ext>
            </a:extLst>
          </p:cNvPr>
          <p:cNvSpPr/>
          <p:nvPr/>
        </p:nvSpPr>
        <p:spPr>
          <a:xfrm>
            <a:off x="8859339" y="880161"/>
            <a:ext cx="792000" cy="180000"/>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sp>
        <p:nvSpPr>
          <p:cNvPr id="41" name="Rectangle 40" hidden="1">
            <a:extLst>
              <a:ext uri="{FF2B5EF4-FFF2-40B4-BE49-F238E27FC236}">
                <a16:creationId xmlns:a16="http://schemas.microsoft.com/office/drawing/2014/main" id="{84460BB1-2C00-4245-8018-92C1B27DCAC0}"/>
              </a:ext>
            </a:extLst>
          </p:cNvPr>
          <p:cNvSpPr/>
          <p:nvPr/>
        </p:nvSpPr>
        <p:spPr>
          <a:xfrm>
            <a:off x="766849" y="3244334"/>
            <a:ext cx="10658303" cy="369332"/>
          </a:xfrm>
          <a:prstGeom prst="rect">
            <a:avLst/>
          </a:prstGeom>
          <a:solidFill>
            <a:schemeClr val="bg1"/>
          </a:solidFill>
          <a:ln w="19050">
            <a:solidFill>
              <a:schemeClr val="tx1"/>
            </a:solidFill>
          </a:ln>
        </p:spPr>
        <p:txBody>
          <a:bodyPr wrap="none" lIns="91440" tIns="45720" rIns="91440" bIns="45720">
            <a:spAutoFit/>
          </a:bodyPr>
          <a:lstStyle/>
          <a:p>
            <a:pPr algn="ctr"/>
            <a:r>
              <a:rPr lang="en-US" b="1" cap="none" spc="0">
                <a:ln w="0"/>
                <a:solidFill>
                  <a:schemeClr val="tx1"/>
                </a:solidFill>
              </a:rPr>
              <a:t>About TrendCare </a:t>
            </a:r>
            <a:r>
              <a:rPr lang="en-US" b="0" cap="none" spc="0">
                <a:ln w="0"/>
                <a:solidFill>
                  <a:schemeClr val="tx1"/>
                </a:solidFill>
              </a:rPr>
              <a:t>screen has been updated and includes a reference to </a:t>
            </a:r>
            <a:r>
              <a:rPr lang="en-US" b="1" cap="none" spc="0">
                <a:ln w="0"/>
                <a:solidFill>
                  <a:schemeClr val="tx1"/>
                </a:solidFill>
              </a:rPr>
              <a:t>UK NICE standards </a:t>
            </a:r>
            <a:r>
              <a:rPr lang="en-US" cap="none" spc="0">
                <a:ln w="0"/>
                <a:solidFill>
                  <a:schemeClr val="tx1"/>
                </a:solidFill>
              </a:rPr>
              <a:t>found in Workstation</a:t>
            </a:r>
          </a:p>
        </p:txBody>
      </p:sp>
      <p:pic>
        <p:nvPicPr>
          <p:cNvPr id="10" name="Picture 9" hidden="1">
            <a:extLst>
              <a:ext uri="{FF2B5EF4-FFF2-40B4-BE49-F238E27FC236}">
                <a16:creationId xmlns:a16="http://schemas.microsoft.com/office/drawing/2014/main" id="{E32AEF78-DE6E-44EC-AB35-7BE5AFC263EC}"/>
              </a:ext>
            </a:extLst>
          </p:cNvPr>
          <p:cNvPicPr>
            <a:picLocks noChangeAspect="1"/>
          </p:cNvPicPr>
          <p:nvPr/>
        </p:nvPicPr>
        <p:blipFill rotWithShape="1">
          <a:blip r:embed="rId11"/>
          <a:srcRect l="548" t="282" r="548" b="1546"/>
          <a:stretch/>
        </p:blipFill>
        <p:spPr>
          <a:xfrm>
            <a:off x="590400" y="631800"/>
            <a:ext cx="11008800" cy="5594400"/>
          </a:xfrm>
          <a:prstGeom prst="rect">
            <a:avLst/>
          </a:prstGeom>
          <a:ln w="19050">
            <a:solidFill>
              <a:schemeClr val="tx1"/>
            </a:solidFill>
          </a:ln>
        </p:spPr>
      </p:pic>
      <p:sp>
        <p:nvSpPr>
          <p:cNvPr id="22" name="Rectangle 21" hidden="1">
            <a:extLst>
              <a:ext uri="{FF2B5EF4-FFF2-40B4-BE49-F238E27FC236}">
                <a16:creationId xmlns:a16="http://schemas.microsoft.com/office/drawing/2014/main" id="{D274351F-FA5D-403E-B54A-0EA51B82D50A}"/>
              </a:ext>
            </a:extLst>
          </p:cNvPr>
          <p:cNvSpPr/>
          <p:nvPr/>
        </p:nvSpPr>
        <p:spPr>
          <a:xfrm>
            <a:off x="9172196" y="1320770"/>
            <a:ext cx="792000" cy="180000"/>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pic>
        <p:nvPicPr>
          <p:cNvPr id="11" name="Picture 10" hidden="1">
            <a:extLst>
              <a:ext uri="{FF2B5EF4-FFF2-40B4-BE49-F238E27FC236}">
                <a16:creationId xmlns:a16="http://schemas.microsoft.com/office/drawing/2014/main" id="{7582C6CB-1292-4F5C-B8E7-424E1B24EA1B}"/>
              </a:ext>
            </a:extLst>
          </p:cNvPr>
          <p:cNvPicPr>
            <a:picLocks noChangeAspect="1"/>
          </p:cNvPicPr>
          <p:nvPr/>
        </p:nvPicPr>
        <p:blipFill rotWithShape="1">
          <a:blip r:embed="rId12">
            <a:extLst>
              <a:ext uri="{28A0092B-C50C-407E-A947-70E740481C1C}">
                <a14:useLocalDpi xmlns:a14="http://schemas.microsoft.com/office/drawing/2010/main" val="0"/>
              </a:ext>
            </a:extLst>
          </a:blip>
          <a:srcRect l="226" t="916" r="873" b="916"/>
          <a:stretch/>
        </p:blipFill>
        <p:spPr>
          <a:xfrm>
            <a:off x="590400" y="631800"/>
            <a:ext cx="11008800" cy="5594400"/>
          </a:xfrm>
          <a:prstGeom prst="rect">
            <a:avLst/>
          </a:prstGeom>
          <a:ln w="19050">
            <a:solidFill>
              <a:schemeClr val="tx1"/>
            </a:solidFill>
          </a:ln>
        </p:spPr>
      </p:pic>
      <p:sp>
        <p:nvSpPr>
          <p:cNvPr id="23" name="Rectangle 22" hidden="1">
            <a:extLst>
              <a:ext uri="{FF2B5EF4-FFF2-40B4-BE49-F238E27FC236}">
                <a16:creationId xmlns:a16="http://schemas.microsoft.com/office/drawing/2014/main" id="{2E9A7395-C6B5-474E-805F-D372DE6F3489}"/>
              </a:ext>
            </a:extLst>
          </p:cNvPr>
          <p:cNvSpPr/>
          <p:nvPr/>
        </p:nvSpPr>
        <p:spPr>
          <a:xfrm>
            <a:off x="710851" y="4086884"/>
            <a:ext cx="2376000" cy="828000"/>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sp>
        <p:nvSpPr>
          <p:cNvPr id="24" name="Rectangle 23" hidden="1">
            <a:extLst>
              <a:ext uri="{FF2B5EF4-FFF2-40B4-BE49-F238E27FC236}">
                <a16:creationId xmlns:a16="http://schemas.microsoft.com/office/drawing/2014/main" id="{DB89C656-9507-4419-85B1-A4336CDDF297}"/>
              </a:ext>
            </a:extLst>
          </p:cNvPr>
          <p:cNvSpPr/>
          <p:nvPr/>
        </p:nvSpPr>
        <p:spPr>
          <a:xfrm>
            <a:off x="11050462" y="5983370"/>
            <a:ext cx="540000" cy="234000"/>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pic>
        <p:nvPicPr>
          <p:cNvPr id="15" name="Picture 14">
            <a:extLst>
              <a:ext uri="{FF2B5EF4-FFF2-40B4-BE49-F238E27FC236}">
                <a16:creationId xmlns:a16="http://schemas.microsoft.com/office/drawing/2014/main" id="{E512F024-03C2-4F38-8B67-7B4A2F44A5A3}"/>
              </a:ext>
            </a:extLst>
          </p:cNvPr>
          <p:cNvPicPr>
            <a:picLocks noChangeAspect="1"/>
          </p:cNvPicPr>
          <p:nvPr/>
        </p:nvPicPr>
        <p:blipFill rotWithShape="1">
          <a:blip r:embed="rId4"/>
          <a:srcRect l="216" t="915" r="884" b="915"/>
          <a:stretch/>
        </p:blipFill>
        <p:spPr>
          <a:xfrm>
            <a:off x="591600" y="631800"/>
            <a:ext cx="11008800" cy="5594400"/>
          </a:xfrm>
          <a:prstGeom prst="rect">
            <a:avLst/>
          </a:prstGeom>
          <a:ln w="19050">
            <a:solidFill>
              <a:schemeClr val="tx1"/>
            </a:solidFill>
          </a:ln>
        </p:spPr>
      </p:pic>
      <p:sp>
        <p:nvSpPr>
          <p:cNvPr id="42" name="Rectangle 41">
            <a:extLst>
              <a:ext uri="{FF2B5EF4-FFF2-40B4-BE49-F238E27FC236}">
                <a16:creationId xmlns:a16="http://schemas.microsoft.com/office/drawing/2014/main" id="{E9CA6252-0626-4766-92DD-BDF94F1906F6}"/>
              </a:ext>
            </a:extLst>
          </p:cNvPr>
          <p:cNvSpPr/>
          <p:nvPr/>
        </p:nvSpPr>
        <p:spPr>
          <a:xfrm>
            <a:off x="1197229" y="3607756"/>
            <a:ext cx="10102381" cy="369332"/>
          </a:xfrm>
          <a:prstGeom prst="rect">
            <a:avLst/>
          </a:prstGeom>
          <a:solidFill>
            <a:schemeClr val="bg1"/>
          </a:solidFill>
          <a:ln w="19050">
            <a:solidFill>
              <a:schemeClr val="tx1"/>
            </a:solidFill>
          </a:ln>
        </p:spPr>
        <p:txBody>
          <a:bodyPr wrap="none" lIns="91440" tIns="45720" rIns="91440" bIns="45720">
            <a:spAutoFit/>
          </a:bodyPr>
          <a:lstStyle/>
          <a:p>
            <a:pPr algn="ctr"/>
            <a:r>
              <a:rPr lang="en-US" b="0" cap="none" spc="0">
                <a:ln w="0"/>
                <a:solidFill>
                  <a:schemeClr val="tx1"/>
                </a:solidFill>
              </a:rPr>
              <a:t>Information Icon now only shows </a:t>
            </a:r>
            <a:r>
              <a:rPr lang="en-US" b="1" cap="none" spc="0">
                <a:ln w="0"/>
                <a:solidFill>
                  <a:schemeClr val="tx1"/>
                </a:solidFill>
              </a:rPr>
              <a:t>site specific contact details</a:t>
            </a:r>
            <a:r>
              <a:rPr lang="en-US" cap="none" spc="0">
                <a:ln w="0"/>
                <a:solidFill>
                  <a:schemeClr val="tx1"/>
                </a:solidFill>
              </a:rPr>
              <a:t>-</a:t>
            </a:r>
            <a:r>
              <a:rPr lang="en-US" b="1" cap="none" spc="0">
                <a:ln w="0"/>
                <a:solidFill>
                  <a:schemeClr val="tx1"/>
                </a:solidFill>
              </a:rPr>
              <a:t> </a:t>
            </a:r>
            <a:r>
              <a:rPr lang="en-US" b="0" cap="none" spc="0">
                <a:ln w="0"/>
                <a:solidFill>
                  <a:schemeClr val="tx1"/>
                </a:solidFill>
              </a:rPr>
              <a:t>TrendCare Systems contact details removed</a:t>
            </a:r>
            <a:endParaRPr lang="en-US" cap="none" spc="0">
              <a:ln w="0"/>
              <a:solidFill>
                <a:schemeClr val="tx1"/>
              </a:solidFill>
            </a:endParaRPr>
          </a:p>
        </p:txBody>
      </p:sp>
      <p:sp>
        <p:nvSpPr>
          <p:cNvPr id="25" name="Rectangle 24">
            <a:extLst>
              <a:ext uri="{FF2B5EF4-FFF2-40B4-BE49-F238E27FC236}">
                <a16:creationId xmlns:a16="http://schemas.microsoft.com/office/drawing/2014/main" id="{F045223A-F036-4C38-A715-C02DCD26937D}"/>
              </a:ext>
            </a:extLst>
          </p:cNvPr>
          <p:cNvSpPr/>
          <p:nvPr/>
        </p:nvSpPr>
        <p:spPr>
          <a:xfrm>
            <a:off x="11388636" y="858736"/>
            <a:ext cx="216000" cy="216000"/>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pic>
        <p:nvPicPr>
          <p:cNvPr id="3" name="Picture 2">
            <a:extLst>
              <a:ext uri="{FF2B5EF4-FFF2-40B4-BE49-F238E27FC236}">
                <a16:creationId xmlns:a16="http://schemas.microsoft.com/office/drawing/2014/main" id="{3747D3F0-8ED7-4D38-8F53-04A1A81975A5}"/>
              </a:ext>
            </a:extLst>
          </p:cNvPr>
          <p:cNvPicPr>
            <a:picLocks noChangeAspect="1"/>
          </p:cNvPicPr>
          <p:nvPr/>
        </p:nvPicPr>
        <p:blipFill>
          <a:blip r:embed="rId13"/>
          <a:stretch>
            <a:fillRect/>
          </a:stretch>
        </p:blipFill>
        <p:spPr>
          <a:xfrm>
            <a:off x="3152775" y="2228850"/>
            <a:ext cx="5886450" cy="2400300"/>
          </a:xfrm>
          <a:prstGeom prst="rect">
            <a:avLst/>
          </a:prstGeom>
        </p:spPr>
      </p:pic>
      <p:sp>
        <p:nvSpPr>
          <p:cNvPr id="26" name="Rectangle 25">
            <a:extLst>
              <a:ext uri="{FF2B5EF4-FFF2-40B4-BE49-F238E27FC236}">
                <a16:creationId xmlns:a16="http://schemas.microsoft.com/office/drawing/2014/main" id="{811C2E6F-FFC4-4EE1-8D65-4AE99B9C08FE}"/>
              </a:ext>
            </a:extLst>
          </p:cNvPr>
          <p:cNvSpPr/>
          <p:nvPr/>
        </p:nvSpPr>
        <p:spPr>
          <a:xfrm>
            <a:off x="8022737" y="4186085"/>
            <a:ext cx="774000" cy="288000"/>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sp>
        <p:nvSpPr>
          <p:cNvPr id="27" name="Rectangle 26">
            <a:extLst>
              <a:ext uri="{FF2B5EF4-FFF2-40B4-BE49-F238E27FC236}">
                <a16:creationId xmlns:a16="http://schemas.microsoft.com/office/drawing/2014/main" id="{5ADDA5A6-F89F-4A83-B985-2AE26C62AF80}"/>
              </a:ext>
            </a:extLst>
          </p:cNvPr>
          <p:cNvSpPr/>
          <p:nvPr/>
        </p:nvSpPr>
        <p:spPr>
          <a:xfrm>
            <a:off x="3065324" y="1251225"/>
            <a:ext cx="684000" cy="180000"/>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spTree>
    <p:extLst>
      <p:ext uri="{BB962C8B-B14F-4D97-AF65-F5344CB8AC3E}">
        <p14:creationId xmlns:p14="http://schemas.microsoft.com/office/powerpoint/2010/main" val="401387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200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childTnLst>
                                </p:cTn>
                              </p:par>
                              <p:par>
                                <p:cTn id="14" presetID="1" presetClass="entr" presetSubtype="0" fill="hold" grpId="0" nodeType="withEffect">
                                  <p:stCondLst>
                                    <p:cond delay="100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6"/>
                                        </p:tgtEl>
                                        <p:attrNameLst>
                                          <p:attrName>style.visibility</p:attrName>
                                        </p:attrNameLst>
                                      </p:cBhvr>
                                      <p:to>
                                        <p:strVal val="visible"/>
                                      </p:to>
                                    </p:set>
                                  </p:childTnLst>
                                </p:cTn>
                              </p:par>
                              <p:par>
                                <p:cTn id="20" presetID="1" presetClass="entr" presetSubtype="0" fill="hold" grpId="0" nodeType="withEffect">
                                  <p:stCondLst>
                                    <p:cond delay="100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par>
                                <p:cTn id="26" presetID="1" presetClass="entr" presetSubtype="0" fill="hold" grpId="0" nodeType="withEffect">
                                  <p:stCondLst>
                                    <p:cond delay="3000"/>
                                  </p:stCondLst>
                                  <p:childTnLst>
                                    <p:set>
                                      <p:cBhvr>
                                        <p:cTn id="27" dur="1" fill="hold">
                                          <p:stCondLst>
                                            <p:cond delay="0"/>
                                          </p:stCondLst>
                                        </p:cTn>
                                        <p:tgtEl>
                                          <p:spTgt spid="40"/>
                                        </p:tgtEl>
                                        <p:attrNameLst>
                                          <p:attrName>style.visibility</p:attrName>
                                        </p:attrNameLst>
                                      </p:cBhvr>
                                      <p:to>
                                        <p:strVal val="visible"/>
                                      </p:to>
                                    </p:set>
                                  </p:childTnLst>
                                </p:cTn>
                              </p:par>
                              <p:par>
                                <p:cTn id="28" presetID="1" presetClass="entr" presetSubtype="0" fill="hold" grpId="0" nodeType="withEffect">
                                  <p:stCondLst>
                                    <p:cond delay="450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grpId="0" nodeType="withEffect">
                                  <p:stCondLst>
                                    <p:cond delay="1000"/>
                                  </p:stCondLst>
                                  <p:childTnLst>
                                    <p:set>
                                      <p:cBhvr>
                                        <p:cTn id="35" dur="1" fill="hold">
                                          <p:stCondLst>
                                            <p:cond delay="0"/>
                                          </p:stCondLst>
                                        </p:cTn>
                                        <p:tgtEl>
                                          <p:spTgt spid="3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par>
                                <p:cTn id="40" presetID="1" presetClass="entr" presetSubtype="0" fill="hold" grpId="0" nodeType="withEffect">
                                  <p:stCondLst>
                                    <p:cond delay="1000"/>
                                  </p:stCondLst>
                                  <p:childTnLst>
                                    <p:set>
                                      <p:cBhvr>
                                        <p:cTn id="41" dur="1" fill="hold">
                                          <p:stCondLst>
                                            <p:cond delay="0"/>
                                          </p:stCondLst>
                                        </p:cTn>
                                        <p:tgtEl>
                                          <p:spTgt spid="3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0"/>
                                        </p:tgtEl>
                                        <p:attrNameLst>
                                          <p:attrName>style.visibility</p:attrName>
                                        </p:attrNameLst>
                                      </p:cBhvr>
                                      <p:to>
                                        <p:strVal val="visible"/>
                                      </p:to>
                                    </p:set>
                                  </p:childTnLst>
                                </p:cTn>
                              </p:par>
                              <p:par>
                                <p:cTn id="46" presetID="1" presetClass="entr" presetSubtype="0" fill="hold" grpId="0" nodeType="withEffect">
                                  <p:stCondLst>
                                    <p:cond delay="1000"/>
                                  </p:stCondLst>
                                  <p:childTnLst>
                                    <p:set>
                                      <p:cBhvr>
                                        <p:cTn id="47" dur="1" fill="hold">
                                          <p:stCondLst>
                                            <p:cond delay="0"/>
                                          </p:stCondLst>
                                        </p:cTn>
                                        <p:tgtEl>
                                          <p:spTgt spid="3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par>
                                <p:cTn id="52" presetID="1" presetClass="entr" presetSubtype="0" fill="hold" grpId="0" nodeType="withEffect">
                                  <p:stCondLst>
                                    <p:cond delay="1000"/>
                                  </p:stCondLst>
                                  <p:childTnLst>
                                    <p:set>
                                      <p:cBhvr>
                                        <p:cTn id="53" dur="1" fill="hold">
                                          <p:stCondLst>
                                            <p:cond delay="0"/>
                                          </p:stCondLst>
                                        </p:cTn>
                                        <p:tgtEl>
                                          <p:spTgt spid="3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childTnLst>
                                </p:cTn>
                              </p:par>
                              <p:par>
                                <p:cTn id="58" presetID="1" presetClass="entr" presetSubtype="0" fill="hold" grpId="0" nodeType="withEffect">
                                  <p:stCondLst>
                                    <p:cond delay="100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2000"/>
                                  </p:stCondLst>
                                  <p:childTnLst>
                                    <p:set>
                                      <p:cBhvr>
                                        <p:cTn id="61" dur="1" fill="hold">
                                          <p:stCondLst>
                                            <p:cond delay="0"/>
                                          </p:stCondLst>
                                        </p:cTn>
                                        <p:tgtEl>
                                          <p:spTgt spid="2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childTnLst>
                                </p:cTn>
                              </p:par>
                              <p:par>
                                <p:cTn id="66" presetID="1" presetClass="entr" presetSubtype="0" fill="hold" grpId="0" nodeType="withEffect">
                                  <p:stCondLst>
                                    <p:cond delay="500"/>
                                  </p:stCondLst>
                                  <p:childTnLst>
                                    <p:set>
                                      <p:cBhvr>
                                        <p:cTn id="67" dur="1" fill="hold">
                                          <p:stCondLst>
                                            <p:cond delay="0"/>
                                          </p:stCondLst>
                                        </p:cTn>
                                        <p:tgtEl>
                                          <p:spTgt spid="2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childTnLst>
                                </p:cTn>
                              </p:par>
                              <p:par>
                                <p:cTn id="74" presetID="1" presetClass="entr" presetSubtype="0" fill="hold" grpId="0" nodeType="withEffect">
                                  <p:stCondLst>
                                    <p:cond delay="3000"/>
                                  </p:stCondLst>
                                  <p:childTnLst>
                                    <p:set>
                                      <p:cBhvr>
                                        <p:cTn id="75" dur="1" fill="hold">
                                          <p:stCondLst>
                                            <p:cond delay="0"/>
                                          </p:stCondLst>
                                        </p:cTn>
                                        <p:tgtEl>
                                          <p:spTgt spid="24"/>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5"/>
                                        </p:tgtEl>
                                        <p:attrNameLst>
                                          <p:attrName>style.visibility</p:attrName>
                                        </p:attrNameLst>
                                      </p:cBhvr>
                                      <p:to>
                                        <p:strVal val="visible"/>
                                      </p:to>
                                    </p:set>
                                  </p:childTnLst>
                                </p:cTn>
                              </p:par>
                              <p:par>
                                <p:cTn id="80" presetID="1" presetClass="entr" presetSubtype="0" fill="hold" grpId="0" nodeType="withEffect">
                                  <p:stCondLst>
                                    <p:cond delay="1000"/>
                                  </p:stCondLst>
                                  <p:childTnLst>
                                    <p:set>
                                      <p:cBhvr>
                                        <p:cTn id="81" dur="1" fill="hold">
                                          <p:stCondLst>
                                            <p:cond delay="0"/>
                                          </p:stCondLst>
                                        </p:cTn>
                                        <p:tgtEl>
                                          <p:spTgt spid="42"/>
                                        </p:tgtEl>
                                        <p:attrNameLst>
                                          <p:attrName>style.visibility</p:attrName>
                                        </p:attrNameLst>
                                      </p:cBhvr>
                                      <p:to>
                                        <p:strVal val="visible"/>
                                      </p:to>
                                    </p:set>
                                  </p:childTnLst>
                                </p:cTn>
                              </p:par>
                              <p:par>
                                <p:cTn id="82" presetID="1" presetClass="entr" presetSubtype="0" fill="hold" grpId="0" nodeType="withEffect">
                                  <p:stCondLst>
                                    <p:cond delay="2000"/>
                                  </p:stCondLst>
                                  <p:childTnLst>
                                    <p:set>
                                      <p:cBhvr>
                                        <p:cTn id="83" dur="1" fill="hold">
                                          <p:stCondLst>
                                            <p:cond delay="0"/>
                                          </p:stCondLst>
                                        </p:cTn>
                                        <p:tgtEl>
                                          <p:spTgt spid="25"/>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3"/>
                                        </p:tgtEl>
                                        <p:attrNameLst>
                                          <p:attrName>style.visibility</p:attrName>
                                        </p:attrNameLst>
                                      </p:cBhvr>
                                      <p:to>
                                        <p:strVal val="visible"/>
                                      </p:to>
                                    </p:set>
                                  </p:childTnLst>
                                </p:cTn>
                              </p:par>
                              <p:par>
                                <p:cTn id="88" presetID="1" presetClass="exit" presetSubtype="0" fill="hold" grpId="1" nodeType="withEffect">
                                  <p:stCondLst>
                                    <p:cond delay="0"/>
                                  </p:stCondLst>
                                  <p:childTnLst>
                                    <p:set>
                                      <p:cBhvr>
                                        <p:cTn id="89" dur="1" fill="hold">
                                          <p:stCondLst>
                                            <p:cond delay="0"/>
                                          </p:stCondLst>
                                        </p:cTn>
                                        <p:tgtEl>
                                          <p:spTgt spid="42"/>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25"/>
                                        </p:tgtEl>
                                        <p:attrNameLst>
                                          <p:attrName>style.visibility</p:attrName>
                                        </p:attrNameLst>
                                      </p:cBhvr>
                                      <p:to>
                                        <p:strVal val="hidden"/>
                                      </p:to>
                                    </p:set>
                                  </p:childTnLst>
                                </p:cTn>
                              </p:par>
                              <p:par>
                                <p:cTn id="92" presetID="1" presetClass="entr" presetSubtype="0" fill="hold" grpId="0" nodeType="withEffect">
                                  <p:stCondLst>
                                    <p:cond delay="2000"/>
                                  </p:stCondLst>
                                  <p:childTnLst>
                                    <p:set>
                                      <p:cBhvr>
                                        <p:cTn id="93" dur="1" fill="hold">
                                          <p:stCondLst>
                                            <p:cond delay="0"/>
                                          </p:stCondLst>
                                        </p:cTn>
                                        <p:tgtEl>
                                          <p:spTgt spid="26"/>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nodeType="clickEffect">
                                  <p:stCondLst>
                                    <p:cond delay="0"/>
                                  </p:stCondLst>
                                  <p:childTnLst>
                                    <p:set>
                                      <p:cBhvr>
                                        <p:cTn id="97" dur="1" fill="hold">
                                          <p:stCondLst>
                                            <p:cond delay="0"/>
                                          </p:stCondLst>
                                        </p:cTn>
                                        <p:tgtEl>
                                          <p:spTgt spid="3"/>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26"/>
                                        </p:tgtEl>
                                        <p:attrNameLst>
                                          <p:attrName>style.visibility</p:attrName>
                                        </p:attrNameLst>
                                      </p:cBhvr>
                                      <p:to>
                                        <p:strVal val="hidden"/>
                                      </p:to>
                                    </p:set>
                                  </p:childTnLst>
                                </p:cTn>
                              </p:par>
                              <p:par>
                                <p:cTn id="100" presetID="1" presetClass="entr" presetSubtype="0" fill="hold" grpId="0" nodeType="withEffect">
                                  <p:stCondLst>
                                    <p:cond delay="1000"/>
                                  </p:stCondLst>
                                  <p:childTnLst>
                                    <p:set>
                                      <p:cBhvr>
                                        <p:cTn id="10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19" grpId="0" animBg="1"/>
      <p:bldP spid="40" grpId="0" animBg="1"/>
      <p:bldP spid="20" grpId="0" animBg="1"/>
      <p:bldP spid="32" grpId="0" animBg="1"/>
      <p:bldP spid="34" grpId="0" animBg="1"/>
      <p:bldP spid="35" grpId="0" animBg="1"/>
      <p:bldP spid="33" grpId="0" animBg="1"/>
      <p:bldP spid="21" grpId="0" animBg="1"/>
      <p:bldP spid="41" grpId="0" animBg="1"/>
      <p:bldP spid="22" grpId="0" animBg="1"/>
      <p:bldP spid="23" grpId="0" animBg="1"/>
      <p:bldP spid="24" grpId="0" animBg="1"/>
      <p:bldP spid="42" grpId="0" animBg="1"/>
      <p:bldP spid="42" grpId="1" animBg="1"/>
      <p:bldP spid="25" grpId="0" animBg="1"/>
      <p:bldP spid="25" grpId="1" animBg="1"/>
      <p:bldP spid="26" grpId="0" animBg="1"/>
      <p:bldP spid="26" grpId="1"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C16B1D97-F2A8-4ED7-9F77-CC74F5CDE65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6834" y="6614861"/>
            <a:ext cx="628972" cy="242770"/>
          </a:xfrm>
        </p:spPr>
      </p:pic>
      <p:sp>
        <p:nvSpPr>
          <p:cNvPr id="4" name="Footer Placeholder 3">
            <a:extLst>
              <a:ext uri="{FF2B5EF4-FFF2-40B4-BE49-F238E27FC236}">
                <a16:creationId xmlns:a16="http://schemas.microsoft.com/office/drawing/2014/main" id="{920A603A-2DE5-4C4B-AA26-3B41AF5486CD}"/>
              </a:ext>
            </a:extLst>
          </p:cNvPr>
          <p:cNvSpPr>
            <a:spLocks noGrp="1"/>
          </p:cNvSpPr>
          <p:nvPr>
            <p:ph type="ftr" sz="quarter" idx="11"/>
          </p:nvPr>
        </p:nvSpPr>
        <p:spPr>
          <a:xfrm>
            <a:off x="-165754" y="6591766"/>
            <a:ext cx="4114800" cy="365125"/>
          </a:xfrm>
        </p:spPr>
        <p:txBody>
          <a:bodyPr/>
          <a:lstStyle/>
          <a:p>
            <a:r>
              <a:rPr lang="en-GB"/>
              <a:t>Trend Care Systems Pty Ltd 2020</a:t>
            </a:r>
            <a:endParaRPr lang="en-AU"/>
          </a:p>
        </p:txBody>
      </p:sp>
      <p:sp>
        <p:nvSpPr>
          <p:cNvPr id="12" name="Slide Number Placeholder 11">
            <a:extLst>
              <a:ext uri="{FF2B5EF4-FFF2-40B4-BE49-F238E27FC236}">
                <a16:creationId xmlns:a16="http://schemas.microsoft.com/office/drawing/2014/main" id="{5B36FE44-D7A4-410B-8D56-80F2B061CE99}"/>
              </a:ext>
            </a:extLst>
          </p:cNvPr>
          <p:cNvSpPr>
            <a:spLocks noGrp="1"/>
          </p:cNvSpPr>
          <p:nvPr>
            <p:ph type="sldNum" sz="quarter" idx="12"/>
          </p:nvPr>
        </p:nvSpPr>
        <p:spPr>
          <a:xfrm>
            <a:off x="8610600" y="6356350"/>
            <a:ext cx="2743200" cy="365125"/>
          </a:xfrm>
        </p:spPr>
        <p:txBody>
          <a:bodyPr/>
          <a:lstStyle/>
          <a:p>
            <a:fld id="{11A61DAD-6A46-4001-AD08-8C0C01E93E80}" type="slidenum">
              <a:rPr lang="en-AU" smtClean="0"/>
              <a:t>3</a:t>
            </a:fld>
            <a:endParaRPr lang="en-AU"/>
          </a:p>
        </p:txBody>
      </p:sp>
      <p:sp>
        <p:nvSpPr>
          <p:cNvPr id="14" name="Title - Allocate Staff">
            <a:extLst>
              <a:ext uri="{FF2B5EF4-FFF2-40B4-BE49-F238E27FC236}">
                <a16:creationId xmlns:a16="http://schemas.microsoft.com/office/drawing/2014/main" id="{41F0FD46-050C-46EA-A8D2-FEAA80C140A4}"/>
              </a:ext>
            </a:extLst>
          </p:cNvPr>
          <p:cNvSpPr>
            <a:spLocks noGrp="1"/>
          </p:cNvSpPr>
          <p:nvPr>
            <p:ph type="title"/>
          </p:nvPr>
        </p:nvSpPr>
        <p:spPr>
          <a:xfrm>
            <a:off x="321563" y="320040"/>
            <a:ext cx="2265519" cy="369332"/>
          </a:xfrm>
        </p:spPr>
        <p:txBody>
          <a:bodyPr>
            <a:normAutofit fontScale="90000"/>
          </a:bodyPr>
          <a:lstStyle/>
          <a:p>
            <a:r>
              <a:rPr lang="en-AU" sz="1400" b="1"/>
              <a:t>Process General - Allocate Staff</a:t>
            </a:r>
          </a:p>
        </p:txBody>
      </p:sp>
      <p:pic>
        <p:nvPicPr>
          <p:cNvPr id="41" name="Picture 40">
            <a:extLst>
              <a:ext uri="{FF2B5EF4-FFF2-40B4-BE49-F238E27FC236}">
                <a16:creationId xmlns:a16="http://schemas.microsoft.com/office/drawing/2014/main" id="{BD251AFE-7444-4EBE-8E34-B66141ED7B51}"/>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226" t="915" r="873" b="915"/>
          <a:stretch/>
        </p:blipFill>
        <p:spPr>
          <a:xfrm>
            <a:off x="590400" y="633600"/>
            <a:ext cx="11008800" cy="5594400"/>
          </a:xfrm>
          <a:prstGeom prst="rect">
            <a:avLst/>
          </a:prstGeom>
          <a:ln w="19050">
            <a:solidFill>
              <a:schemeClr val="tx1"/>
            </a:solidFill>
          </a:ln>
        </p:spPr>
      </p:pic>
      <p:pic>
        <p:nvPicPr>
          <p:cNvPr id="2" name="Allocate Staff Screen">
            <a:extLst>
              <a:ext uri="{FF2B5EF4-FFF2-40B4-BE49-F238E27FC236}">
                <a16:creationId xmlns:a16="http://schemas.microsoft.com/office/drawing/2014/main" id="{B6A74975-92CD-4D79-AEFD-A264BC82A5E3}"/>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225" t="916" r="872" b="916"/>
          <a:stretch/>
        </p:blipFill>
        <p:spPr>
          <a:xfrm>
            <a:off x="590400" y="631800"/>
            <a:ext cx="11008800" cy="5594400"/>
          </a:xfrm>
          <a:prstGeom prst="rect">
            <a:avLst/>
          </a:prstGeom>
          <a:ln w="19050">
            <a:solidFill>
              <a:schemeClr val="tx1"/>
            </a:solidFill>
          </a:ln>
        </p:spPr>
      </p:pic>
      <p:grpSp>
        <p:nvGrpSpPr>
          <p:cNvPr id="22" name="Group 21">
            <a:extLst>
              <a:ext uri="{FF2B5EF4-FFF2-40B4-BE49-F238E27FC236}">
                <a16:creationId xmlns:a16="http://schemas.microsoft.com/office/drawing/2014/main" id="{DF7C1BA0-AB2B-4FF9-BDAD-85CFBCC52E8B}"/>
              </a:ext>
            </a:extLst>
          </p:cNvPr>
          <p:cNvGrpSpPr/>
          <p:nvPr/>
        </p:nvGrpSpPr>
        <p:grpSpPr>
          <a:xfrm>
            <a:off x="892111" y="894304"/>
            <a:ext cx="9286869" cy="2436498"/>
            <a:chOff x="893926" y="894304"/>
            <a:chExt cx="9107983" cy="2436498"/>
          </a:xfrm>
        </p:grpSpPr>
        <p:sp>
          <p:nvSpPr>
            <p:cNvPr id="3" name="Rectangle 2">
              <a:extLst>
                <a:ext uri="{FF2B5EF4-FFF2-40B4-BE49-F238E27FC236}">
                  <a16:creationId xmlns:a16="http://schemas.microsoft.com/office/drawing/2014/main" id="{618E5C92-DB6D-48F7-BBC8-61761372B16C}"/>
                </a:ext>
              </a:extLst>
            </p:cNvPr>
            <p:cNvSpPr/>
            <p:nvPr/>
          </p:nvSpPr>
          <p:spPr>
            <a:xfrm>
              <a:off x="3796012" y="2961470"/>
              <a:ext cx="4403128" cy="369332"/>
            </a:xfrm>
            <a:prstGeom prst="rect">
              <a:avLst/>
            </a:prstGeom>
            <a:solidFill>
              <a:schemeClr val="bg1"/>
            </a:solidFill>
            <a:ln>
              <a:solidFill>
                <a:schemeClr val="tx1"/>
              </a:solidFill>
            </a:ln>
          </p:spPr>
          <p:txBody>
            <a:bodyPr wrap="none" lIns="91440" tIns="45720" rIns="91440" bIns="45720">
              <a:spAutoFit/>
            </a:bodyPr>
            <a:lstStyle/>
            <a:p>
              <a:r>
                <a:rPr lang="en-US" b="0" cap="none" spc="0">
                  <a:ln w="0"/>
                  <a:solidFill>
                    <a:schemeClr val="tx1"/>
                  </a:solidFill>
                </a:rPr>
                <a:t>References to ‘Shift’ have changed to: </a:t>
              </a:r>
              <a:r>
                <a:rPr lang="en-US" b="1" cap="none" spc="0">
                  <a:ln w="0"/>
                  <a:solidFill>
                    <a:schemeClr val="tx1"/>
                  </a:solidFill>
                </a:rPr>
                <a:t>Period</a:t>
              </a:r>
            </a:p>
          </p:txBody>
        </p:sp>
        <p:cxnSp>
          <p:nvCxnSpPr>
            <p:cNvPr id="7" name="Straight Arrow Connector 6">
              <a:extLst>
                <a:ext uri="{FF2B5EF4-FFF2-40B4-BE49-F238E27FC236}">
                  <a16:creationId xmlns:a16="http://schemas.microsoft.com/office/drawing/2014/main" id="{C33B32FF-EF53-4079-849E-69EB386E1CA1}"/>
                </a:ext>
              </a:extLst>
            </p:cNvPr>
            <p:cNvCxnSpPr>
              <a:cxnSpLocks/>
              <a:stCxn id="3" idx="0"/>
            </p:cNvCxnSpPr>
            <p:nvPr/>
          </p:nvCxnSpPr>
          <p:spPr>
            <a:xfrm flipV="1">
              <a:off x="5997576" y="894304"/>
              <a:ext cx="4004333" cy="20671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EDBDC4B-3B7D-4006-BF7F-E0AC951CAC96}"/>
                </a:ext>
              </a:extLst>
            </p:cNvPr>
            <p:cNvCxnSpPr>
              <a:cxnSpLocks/>
              <a:stCxn id="3" idx="0"/>
            </p:cNvCxnSpPr>
            <p:nvPr/>
          </p:nvCxnSpPr>
          <p:spPr>
            <a:xfrm flipH="1" flipV="1">
              <a:off x="893926" y="1153392"/>
              <a:ext cx="5103650" cy="18080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3E8C4083-9097-4C0F-8FEB-6AA981B18FFE}"/>
              </a:ext>
            </a:extLst>
          </p:cNvPr>
          <p:cNvGrpSpPr/>
          <p:nvPr/>
        </p:nvGrpSpPr>
        <p:grpSpPr>
          <a:xfrm>
            <a:off x="3596470" y="2950064"/>
            <a:ext cx="4999061" cy="2532512"/>
            <a:chOff x="3596470" y="2950064"/>
            <a:chExt cx="4999061" cy="2532512"/>
          </a:xfrm>
        </p:grpSpPr>
        <p:sp>
          <p:nvSpPr>
            <p:cNvPr id="30" name="Rectangle 29">
              <a:extLst>
                <a:ext uri="{FF2B5EF4-FFF2-40B4-BE49-F238E27FC236}">
                  <a16:creationId xmlns:a16="http://schemas.microsoft.com/office/drawing/2014/main" id="{7A884580-CAD8-4DBD-A3DD-267AC31483FB}"/>
                </a:ext>
              </a:extLst>
            </p:cNvPr>
            <p:cNvSpPr/>
            <p:nvPr/>
          </p:nvSpPr>
          <p:spPr>
            <a:xfrm>
              <a:off x="3596470" y="2950064"/>
              <a:ext cx="4999061" cy="646331"/>
            </a:xfrm>
            <a:prstGeom prst="rect">
              <a:avLst/>
            </a:prstGeom>
            <a:solidFill>
              <a:schemeClr val="bg1"/>
            </a:solidFill>
            <a:ln>
              <a:solidFill>
                <a:schemeClr val="tx1"/>
              </a:solidFill>
            </a:ln>
          </p:spPr>
          <p:txBody>
            <a:bodyPr wrap="none" lIns="91440" tIns="45720" rIns="91440" bIns="45720">
              <a:spAutoFit/>
            </a:bodyPr>
            <a:lstStyle/>
            <a:p>
              <a:r>
                <a:rPr lang="en-US" b="0" cap="none" spc="0">
                  <a:ln w="0"/>
                  <a:solidFill>
                    <a:schemeClr val="tx1"/>
                  </a:solidFill>
                </a:rPr>
                <a:t>References to ‘Shift’ have changed to: </a:t>
              </a:r>
              <a:r>
                <a:rPr lang="en-US" b="1" cap="none" spc="0">
                  <a:ln w="0"/>
                  <a:solidFill>
                    <a:schemeClr val="tx1"/>
                  </a:solidFill>
                </a:rPr>
                <a:t>Period</a:t>
              </a:r>
            </a:p>
            <a:p>
              <a:pPr marL="742950" lvl="1" indent="-285750">
                <a:buFont typeface="Wingdings" panose="05000000000000000000" pitchFamily="2" charset="2"/>
                <a:buChar char="Ø"/>
              </a:pPr>
              <a:r>
                <a:rPr lang="en-US" cap="none" spc="0">
                  <a:ln w="0"/>
                  <a:solidFill>
                    <a:schemeClr val="tx1"/>
                  </a:solidFill>
                </a:rPr>
                <a:t>This also includes references in ‘Get Roster’</a:t>
              </a:r>
            </a:p>
          </p:txBody>
        </p:sp>
        <p:cxnSp>
          <p:nvCxnSpPr>
            <p:cNvPr id="31" name="Straight Arrow Connector 30">
              <a:extLst>
                <a:ext uri="{FF2B5EF4-FFF2-40B4-BE49-F238E27FC236}">
                  <a16:creationId xmlns:a16="http://schemas.microsoft.com/office/drawing/2014/main" id="{EAE0ACBC-BAC3-4C9D-B922-D00F81DCA06C}"/>
                </a:ext>
              </a:extLst>
            </p:cNvPr>
            <p:cNvCxnSpPr>
              <a:cxnSpLocks/>
              <a:stCxn id="30" idx="2"/>
            </p:cNvCxnSpPr>
            <p:nvPr/>
          </p:nvCxnSpPr>
          <p:spPr>
            <a:xfrm flipH="1">
              <a:off x="5004079" y="3596395"/>
              <a:ext cx="1091922" cy="162874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5C89DCED-CFD9-450D-A2D6-7EC16D433167}"/>
                </a:ext>
              </a:extLst>
            </p:cNvPr>
            <p:cNvSpPr/>
            <p:nvPr/>
          </p:nvSpPr>
          <p:spPr>
            <a:xfrm>
              <a:off x="4463408" y="5302576"/>
              <a:ext cx="720000" cy="180000"/>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grpSp>
      <p:pic>
        <p:nvPicPr>
          <p:cNvPr id="15" name="Picture 14">
            <a:extLst>
              <a:ext uri="{FF2B5EF4-FFF2-40B4-BE49-F238E27FC236}">
                <a16:creationId xmlns:a16="http://schemas.microsoft.com/office/drawing/2014/main" id="{7CFD6975-03E8-410B-B8C8-C1467A9DF85A}"/>
              </a:ext>
            </a:extLst>
          </p:cNvPr>
          <p:cNvPicPr>
            <a:picLocks noChangeAspect="1"/>
          </p:cNvPicPr>
          <p:nvPr/>
        </p:nvPicPr>
        <p:blipFill>
          <a:blip r:embed="rId6"/>
          <a:stretch>
            <a:fillRect/>
          </a:stretch>
        </p:blipFill>
        <p:spPr>
          <a:xfrm>
            <a:off x="2557462" y="966787"/>
            <a:ext cx="7077075" cy="4924425"/>
          </a:xfrm>
          <a:prstGeom prst="rect">
            <a:avLst/>
          </a:prstGeom>
          <a:ln w="19050">
            <a:solidFill>
              <a:schemeClr val="tx1"/>
            </a:solidFill>
          </a:ln>
        </p:spPr>
      </p:pic>
      <p:sp>
        <p:nvSpPr>
          <p:cNvPr id="16" name="Rectangle 15">
            <a:extLst>
              <a:ext uri="{FF2B5EF4-FFF2-40B4-BE49-F238E27FC236}">
                <a16:creationId xmlns:a16="http://schemas.microsoft.com/office/drawing/2014/main" id="{F2804F7E-CB5C-4E1E-877F-616991BB18F2}"/>
              </a:ext>
            </a:extLst>
          </p:cNvPr>
          <p:cNvSpPr/>
          <p:nvPr/>
        </p:nvSpPr>
        <p:spPr>
          <a:xfrm>
            <a:off x="7340030" y="2382556"/>
            <a:ext cx="2105369" cy="1142681"/>
          </a:xfrm>
          <a:prstGeom prst="rect">
            <a:avLst/>
          </a:prstGeom>
          <a:noFill/>
          <a:ln w="19050">
            <a:solidFill>
              <a:srgbClr val="FF0000"/>
            </a:solidFill>
          </a:ln>
        </p:spPr>
        <p:txBody>
          <a:bodyPr wrap="none" lIns="91440" tIns="45720" rIns="91440" bIns="45720" rtlCol="0" anchor="ctr">
            <a:spAutoFit/>
          </a:bodyPr>
          <a:lstStyle/>
          <a:p>
            <a:pPr algn="ctr"/>
            <a:endParaRPr lang="en-AU" b="0" cap="none" spc="0">
              <a:ln w="0"/>
              <a:solidFill>
                <a:schemeClr val="tx1"/>
              </a:solidFill>
            </a:endParaRPr>
          </a:p>
        </p:txBody>
      </p:sp>
      <p:sp>
        <p:nvSpPr>
          <p:cNvPr id="39" name="Rectangle 38">
            <a:extLst>
              <a:ext uri="{FF2B5EF4-FFF2-40B4-BE49-F238E27FC236}">
                <a16:creationId xmlns:a16="http://schemas.microsoft.com/office/drawing/2014/main" id="{7194BFBF-D2B0-49AF-9DCC-E8B26816E60B}"/>
              </a:ext>
            </a:extLst>
          </p:cNvPr>
          <p:cNvSpPr/>
          <p:nvPr/>
        </p:nvSpPr>
        <p:spPr>
          <a:xfrm>
            <a:off x="8725600" y="5239488"/>
            <a:ext cx="756000" cy="270000"/>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grpSp>
        <p:nvGrpSpPr>
          <p:cNvPr id="9" name="Group 8" hidden="1">
            <a:extLst>
              <a:ext uri="{FF2B5EF4-FFF2-40B4-BE49-F238E27FC236}">
                <a16:creationId xmlns:a16="http://schemas.microsoft.com/office/drawing/2014/main" id="{B28298AA-AD15-45CC-B746-209B3A3B4AB9}"/>
              </a:ext>
            </a:extLst>
          </p:cNvPr>
          <p:cNvGrpSpPr/>
          <p:nvPr/>
        </p:nvGrpSpPr>
        <p:grpSpPr>
          <a:xfrm>
            <a:off x="3097409" y="1310660"/>
            <a:ext cx="4885069" cy="2172542"/>
            <a:chOff x="3097409" y="1310660"/>
            <a:chExt cx="4885069" cy="2172542"/>
          </a:xfrm>
        </p:grpSpPr>
        <p:sp>
          <p:nvSpPr>
            <p:cNvPr id="40" name="Rectangle 39">
              <a:extLst>
                <a:ext uri="{FF2B5EF4-FFF2-40B4-BE49-F238E27FC236}">
                  <a16:creationId xmlns:a16="http://schemas.microsoft.com/office/drawing/2014/main" id="{8E84DE38-DF15-46D6-9613-6E8635BAA9D7}"/>
                </a:ext>
              </a:extLst>
            </p:cNvPr>
            <p:cNvSpPr/>
            <p:nvPr/>
          </p:nvSpPr>
          <p:spPr>
            <a:xfrm>
              <a:off x="3097409" y="1310660"/>
              <a:ext cx="324000" cy="1430593"/>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sp>
          <p:nvSpPr>
            <p:cNvPr id="23" name="Rectangle 22">
              <a:extLst>
                <a:ext uri="{FF2B5EF4-FFF2-40B4-BE49-F238E27FC236}">
                  <a16:creationId xmlns:a16="http://schemas.microsoft.com/office/drawing/2014/main" id="{EDF34467-2259-46B0-A18C-3D7AD838040F}"/>
                </a:ext>
              </a:extLst>
            </p:cNvPr>
            <p:cNvSpPr/>
            <p:nvPr/>
          </p:nvSpPr>
          <p:spPr>
            <a:xfrm>
              <a:off x="4209522" y="3113870"/>
              <a:ext cx="3772956" cy="369332"/>
            </a:xfrm>
            <a:prstGeom prst="rect">
              <a:avLst/>
            </a:prstGeom>
            <a:solidFill>
              <a:schemeClr val="bg1"/>
            </a:solidFill>
            <a:ln>
              <a:solidFill>
                <a:schemeClr val="tx1"/>
              </a:solidFill>
            </a:ln>
          </p:spPr>
          <p:txBody>
            <a:bodyPr wrap="none" lIns="91440" tIns="45720" rIns="91440" bIns="45720">
              <a:spAutoFit/>
            </a:bodyPr>
            <a:lstStyle/>
            <a:p>
              <a:r>
                <a:rPr lang="en-US" b="1" cap="none" spc="0">
                  <a:ln w="0"/>
                  <a:solidFill>
                    <a:schemeClr val="tx1"/>
                  </a:solidFill>
                </a:rPr>
                <a:t>Absent Hours </a:t>
              </a:r>
              <a:r>
                <a:rPr lang="en-US" b="0" cap="none" spc="0">
                  <a:ln w="0"/>
                  <a:solidFill>
                    <a:schemeClr val="tx1"/>
                  </a:solidFill>
                </a:rPr>
                <a:t>column has been added</a:t>
              </a:r>
              <a:endParaRPr lang="en-US" b="1" cap="none" spc="0">
                <a:ln w="0"/>
                <a:solidFill>
                  <a:schemeClr val="tx1"/>
                </a:solidFill>
              </a:endParaRPr>
            </a:p>
          </p:txBody>
        </p:sp>
        <p:cxnSp>
          <p:nvCxnSpPr>
            <p:cNvPr id="24" name="Straight Arrow Connector 23">
              <a:extLst>
                <a:ext uri="{FF2B5EF4-FFF2-40B4-BE49-F238E27FC236}">
                  <a16:creationId xmlns:a16="http://schemas.microsoft.com/office/drawing/2014/main" id="{DE2D99F6-D2CD-4199-9847-461F6CDA1100}"/>
                </a:ext>
              </a:extLst>
            </p:cNvPr>
            <p:cNvCxnSpPr>
              <a:cxnSpLocks/>
              <a:stCxn id="23" idx="0"/>
            </p:cNvCxnSpPr>
            <p:nvPr/>
          </p:nvCxnSpPr>
          <p:spPr>
            <a:xfrm flipH="1" flipV="1">
              <a:off x="3436624" y="1574302"/>
              <a:ext cx="2659376" cy="153956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3" name="Group 62" hidden="1">
            <a:extLst>
              <a:ext uri="{FF2B5EF4-FFF2-40B4-BE49-F238E27FC236}">
                <a16:creationId xmlns:a16="http://schemas.microsoft.com/office/drawing/2014/main" id="{9B3B9ACB-BE72-4A38-905E-FD696337B258}"/>
              </a:ext>
            </a:extLst>
          </p:cNvPr>
          <p:cNvGrpSpPr/>
          <p:nvPr/>
        </p:nvGrpSpPr>
        <p:grpSpPr>
          <a:xfrm>
            <a:off x="2276108" y="3827574"/>
            <a:ext cx="6928580" cy="1488314"/>
            <a:chOff x="2276108" y="3827574"/>
            <a:chExt cx="6928580" cy="1488314"/>
          </a:xfrm>
        </p:grpSpPr>
        <p:sp>
          <p:nvSpPr>
            <p:cNvPr id="69" name="Rectangle 68">
              <a:extLst>
                <a:ext uri="{FF2B5EF4-FFF2-40B4-BE49-F238E27FC236}">
                  <a16:creationId xmlns:a16="http://schemas.microsoft.com/office/drawing/2014/main" id="{B1A15C70-E616-4B70-81D7-54FE0DA81E00}"/>
                </a:ext>
              </a:extLst>
            </p:cNvPr>
            <p:cNvSpPr/>
            <p:nvPr/>
          </p:nvSpPr>
          <p:spPr>
            <a:xfrm>
              <a:off x="2276108" y="5135888"/>
              <a:ext cx="684000" cy="180000"/>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sp>
          <p:nvSpPr>
            <p:cNvPr id="58" name="Rectangle 57">
              <a:extLst>
                <a:ext uri="{FF2B5EF4-FFF2-40B4-BE49-F238E27FC236}">
                  <a16:creationId xmlns:a16="http://schemas.microsoft.com/office/drawing/2014/main" id="{5F3D0D49-6410-4948-AB78-D246D9FCD152}"/>
                </a:ext>
              </a:extLst>
            </p:cNvPr>
            <p:cNvSpPr/>
            <p:nvPr/>
          </p:nvSpPr>
          <p:spPr>
            <a:xfrm>
              <a:off x="2987313" y="3827574"/>
              <a:ext cx="6217375" cy="369332"/>
            </a:xfrm>
            <a:prstGeom prst="rect">
              <a:avLst/>
            </a:prstGeom>
            <a:solidFill>
              <a:schemeClr val="bg1"/>
            </a:solidFill>
            <a:ln>
              <a:solidFill>
                <a:schemeClr val="tx1"/>
              </a:solidFill>
            </a:ln>
          </p:spPr>
          <p:txBody>
            <a:bodyPr wrap="square" lIns="91440" tIns="45720" rIns="91440" bIns="45720">
              <a:spAutoFit/>
            </a:bodyPr>
            <a:lstStyle/>
            <a:p>
              <a:r>
                <a:rPr lang="en-US">
                  <a:ln w="0"/>
                </a:rPr>
                <a:t>Within the </a:t>
              </a:r>
              <a:r>
                <a:rPr lang="en-US" b="1">
                  <a:ln w="0"/>
                </a:rPr>
                <a:t>Clinical Profile Tab</a:t>
              </a:r>
              <a:r>
                <a:rPr lang="en-US">
                  <a:ln w="0"/>
                </a:rPr>
                <a:t>, </a:t>
              </a:r>
              <a:r>
                <a:rPr lang="en-US" b="1">
                  <a:ln w="0"/>
                </a:rPr>
                <a:t>RN</a:t>
              </a:r>
              <a:r>
                <a:rPr lang="en-US">
                  <a:ln w="0"/>
                </a:rPr>
                <a:t> has been changed to </a:t>
              </a:r>
              <a:r>
                <a:rPr lang="en-US" b="1">
                  <a:ln w="0"/>
                </a:rPr>
                <a:t>RN/RM</a:t>
              </a:r>
              <a:endParaRPr lang="en-US" b="1" cap="none" spc="0">
                <a:ln w="0"/>
                <a:solidFill>
                  <a:schemeClr val="tx1"/>
                </a:solidFill>
              </a:endParaRPr>
            </a:p>
          </p:txBody>
        </p:sp>
        <p:cxnSp>
          <p:nvCxnSpPr>
            <p:cNvPr id="59" name="Straight Arrow Connector 58">
              <a:extLst>
                <a:ext uri="{FF2B5EF4-FFF2-40B4-BE49-F238E27FC236}">
                  <a16:creationId xmlns:a16="http://schemas.microsoft.com/office/drawing/2014/main" id="{F01B7093-4751-4BE7-8E35-61E0F03F690C}"/>
                </a:ext>
              </a:extLst>
            </p:cNvPr>
            <p:cNvCxnSpPr>
              <a:cxnSpLocks/>
              <a:stCxn id="58" idx="2"/>
            </p:cNvCxnSpPr>
            <p:nvPr/>
          </p:nvCxnSpPr>
          <p:spPr>
            <a:xfrm flipH="1">
              <a:off x="3033866" y="4196906"/>
              <a:ext cx="3062135" cy="71370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44" name="Clin Profile tab" hidden="1">
            <a:extLst>
              <a:ext uri="{FF2B5EF4-FFF2-40B4-BE49-F238E27FC236}">
                <a16:creationId xmlns:a16="http://schemas.microsoft.com/office/drawing/2014/main" id="{0092C7ED-22BA-4BB1-98FF-88DACE71FDD5}"/>
              </a:ext>
            </a:extLst>
          </p:cNvPr>
          <p:cNvPicPr>
            <a:picLocks noChangeAspect="1"/>
          </p:cNvPicPr>
          <p:nvPr/>
        </p:nvPicPr>
        <p:blipFill rotWithShape="1">
          <a:blip r:embed="rId7">
            <a:extLst>
              <a:ext uri="{28A0092B-C50C-407E-A947-70E740481C1C}">
                <a14:useLocalDpi xmlns:a14="http://schemas.microsoft.com/office/drawing/2010/main" val="0"/>
              </a:ext>
            </a:extLst>
          </a:blip>
          <a:srcRect l="225" t="916" r="872" b="916"/>
          <a:stretch/>
        </p:blipFill>
        <p:spPr>
          <a:xfrm>
            <a:off x="590400" y="633600"/>
            <a:ext cx="11008800" cy="5594400"/>
          </a:xfrm>
          <a:prstGeom prst="rect">
            <a:avLst/>
          </a:prstGeom>
          <a:ln w="19050">
            <a:solidFill>
              <a:schemeClr val="tx1"/>
            </a:solidFill>
          </a:ln>
        </p:spPr>
      </p:pic>
      <p:sp>
        <p:nvSpPr>
          <p:cNvPr id="57" name="Rectangle 56" hidden="1">
            <a:extLst>
              <a:ext uri="{FF2B5EF4-FFF2-40B4-BE49-F238E27FC236}">
                <a16:creationId xmlns:a16="http://schemas.microsoft.com/office/drawing/2014/main" id="{AB775268-9A77-4213-9330-0EFEE196EDDF}"/>
              </a:ext>
            </a:extLst>
          </p:cNvPr>
          <p:cNvSpPr/>
          <p:nvPr/>
        </p:nvSpPr>
        <p:spPr>
          <a:xfrm>
            <a:off x="700175" y="5344484"/>
            <a:ext cx="3582000" cy="720000"/>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sp>
        <p:nvSpPr>
          <p:cNvPr id="65" name="Rectangle 64" hidden="1">
            <a:extLst>
              <a:ext uri="{FF2B5EF4-FFF2-40B4-BE49-F238E27FC236}">
                <a16:creationId xmlns:a16="http://schemas.microsoft.com/office/drawing/2014/main" id="{E1929C13-3318-4263-8EBD-8697924C7480}"/>
              </a:ext>
            </a:extLst>
          </p:cNvPr>
          <p:cNvSpPr/>
          <p:nvPr/>
        </p:nvSpPr>
        <p:spPr>
          <a:xfrm>
            <a:off x="4458452" y="5872864"/>
            <a:ext cx="720000" cy="174389"/>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sp>
        <p:nvSpPr>
          <p:cNvPr id="66" name="Rectangle 65" hidden="1">
            <a:extLst>
              <a:ext uri="{FF2B5EF4-FFF2-40B4-BE49-F238E27FC236}">
                <a16:creationId xmlns:a16="http://schemas.microsoft.com/office/drawing/2014/main" id="{AACD824C-1638-482F-AABB-38B7C95134F0}"/>
              </a:ext>
            </a:extLst>
          </p:cNvPr>
          <p:cNvSpPr/>
          <p:nvPr/>
        </p:nvSpPr>
        <p:spPr>
          <a:xfrm>
            <a:off x="1815141" y="3668044"/>
            <a:ext cx="8561719" cy="369332"/>
          </a:xfrm>
          <a:prstGeom prst="rect">
            <a:avLst/>
          </a:prstGeom>
          <a:solidFill>
            <a:schemeClr val="bg1"/>
          </a:solidFill>
          <a:ln>
            <a:solidFill>
              <a:schemeClr val="tx1"/>
            </a:solidFill>
          </a:ln>
        </p:spPr>
        <p:txBody>
          <a:bodyPr wrap="square" lIns="91440" tIns="45720" rIns="91440" bIns="45720">
            <a:spAutoFit/>
          </a:bodyPr>
          <a:lstStyle/>
          <a:p>
            <a:r>
              <a:rPr lang="en-US" b="1" cap="none" spc="0">
                <a:ln w="0"/>
                <a:solidFill>
                  <a:schemeClr val="tx1"/>
                </a:solidFill>
              </a:rPr>
              <a:t>Leave</a:t>
            </a:r>
            <a:r>
              <a:rPr lang="en-US" cap="none" spc="0">
                <a:ln w="0"/>
                <a:solidFill>
                  <a:schemeClr val="tx1"/>
                </a:solidFill>
              </a:rPr>
              <a:t> is now shown with corresponding </a:t>
            </a:r>
            <a:r>
              <a:rPr lang="en-US" b="1" cap="none" spc="0">
                <a:ln w="0"/>
                <a:solidFill>
                  <a:schemeClr val="tx1"/>
                </a:solidFill>
              </a:rPr>
              <a:t>Hours</a:t>
            </a:r>
            <a:r>
              <a:rPr lang="en-US" cap="none" spc="0">
                <a:ln w="0"/>
                <a:solidFill>
                  <a:schemeClr val="tx1"/>
                </a:solidFill>
              </a:rPr>
              <a:t>– this can be seen when clicking Additional</a:t>
            </a:r>
          </a:p>
        </p:txBody>
      </p:sp>
      <p:grpSp>
        <p:nvGrpSpPr>
          <p:cNvPr id="72" name="Group 71">
            <a:extLst>
              <a:ext uri="{FF2B5EF4-FFF2-40B4-BE49-F238E27FC236}">
                <a16:creationId xmlns:a16="http://schemas.microsoft.com/office/drawing/2014/main" id="{6AD3A084-D7A3-4AAA-A239-5169267CC17F}"/>
              </a:ext>
            </a:extLst>
          </p:cNvPr>
          <p:cNvGrpSpPr/>
          <p:nvPr/>
        </p:nvGrpSpPr>
        <p:grpSpPr>
          <a:xfrm>
            <a:off x="3408932" y="639000"/>
            <a:ext cx="5374135" cy="5580000"/>
            <a:chOff x="3408932" y="639000"/>
            <a:chExt cx="5374135" cy="5580000"/>
          </a:xfrm>
        </p:grpSpPr>
        <p:pic>
          <p:nvPicPr>
            <p:cNvPr id="64" name="Picture 63">
              <a:extLst>
                <a:ext uri="{FF2B5EF4-FFF2-40B4-BE49-F238E27FC236}">
                  <a16:creationId xmlns:a16="http://schemas.microsoft.com/office/drawing/2014/main" id="{86C2E790-299A-4B66-9EA0-1A0F95303A8B}"/>
                </a:ext>
              </a:extLst>
            </p:cNvPr>
            <p:cNvPicPr preferRelativeResize="0">
              <a:picLocks/>
            </p:cNvPicPr>
            <p:nvPr/>
          </p:nvPicPr>
          <p:blipFill rotWithShape="1">
            <a:blip r:embed="rId8">
              <a:extLst>
                <a:ext uri="{28A0092B-C50C-407E-A947-70E740481C1C}">
                  <a14:useLocalDpi xmlns:a14="http://schemas.microsoft.com/office/drawing/2010/main" val="0"/>
                </a:ext>
              </a:extLst>
            </a:blip>
            <a:srcRect/>
            <a:stretch/>
          </p:blipFill>
          <p:spPr>
            <a:xfrm>
              <a:off x="3408932" y="639000"/>
              <a:ext cx="5374135" cy="5580000"/>
            </a:xfrm>
            <a:prstGeom prst="rect">
              <a:avLst/>
            </a:prstGeom>
            <a:ln w="19050">
              <a:solidFill>
                <a:schemeClr val="tx1"/>
              </a:solidFill>
            </a:ln>
          </p:spPr>
        </p:pic>
        <p:sp>
          <p:nvSpPr>
            <p:cNvPr id="67" name="Rectangle 66">
              <a:extLst>
                <a:ext uri="{FF2B5EF4-FFF2-40B4-BE49-F238E27FC236}">
                  <a16:creationId xmlns:a16="http://schemas.microsoft.com/office/drawing/2014/main" id="{994B8F75-6A41-4083-B4C0-3287F862D0D5}"/>
                </a:ext>
              </a:extLst>
            </p:cNvPr>
            <p:cNvSpPr/>
            <p:nvPr/>
          </p:nvSpPr>
          <p:spPr>
            <a:xfrm>
              <a:off x="6104529" y="1410731"/>
              <a:ext cx="2448000" cy="440822"/>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grpSp>
      <p:sp>
        <p:nvSpPr>
          <p:cNvPr id="70" name="Rectangle 69">
            <a:extLst>
              <a:ext uri="{FF2B5EF4-FFF2-40B4-BE49-F238E27FC236}">
                <a16:creationId xmlns:a16="http://schemas.microsoft.com/office/drawing/2014/main" id="{2C0178DA-7719-4E7E-9992-503B07244A3C}"/>
              </a:ext>
            </a:extLst>
          </p:cNvPr>
          <p:cNvSpPr/>
          <p:nvPr/>
        </p:nvSpPr>
        <p:spPr>
          <a:xfrm>
            <a:off x="8095794" y="5938604"/>
            <a:ext cx="540000" cy="216000"/>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pic>
        <p:nvPicPr>
          <p:cNvPr id="90" name="Allocate Staff Screen">
            <a:extLst>
              <a:ext uri="{FF2B5EF4-FFF2-40B4-BE49-F238E27FC236}">
                <a16:creationId xmlns:a16="http://schemas.microsoft.com/office/drawing/2014/main" id="{BF85ABD1-BE82-41CA-8E37-6C48C42F0590}"/>
              </a:ext>
            </a:extLst>
          </p:cNvPr>
          <p:cNvPicPr preferRelativeResize="0">
            <a:picLocks/>
          </p:cNvPicPr>
          <p:nvPr/>
        </p:nvPicPr>
        <p:blipFill rotWithShape="1">
          <a:blip r:embed="rId9">
            <a:extLst>
              <a:ext uri="{28A0092B-C50C-407E-A947-70E740481C1C}">
                <a14:useLocalDpi xmlns:a14="http://schemas.microsoft.com/office/drawing/2010/main" val="0"/>
              </a:ext>
            </a:extLst>
          </a:blip>
          <a:srcRect l="226" t="916" r="873" b="916"/>
          <a:stretch/>
        </p:blipFill>
        <p:spPr>
          <a:xfrm>
            <a:off x="590400" y="624600"/>
            <a:ext cx="11008800" cy="5594400"/>
          </a:xfrm>
          <a:prstGeom prst="rect">
            <a:avLst/>
          </a:prstGeom>
          <a:ln w="19050">
            <a:solidFill>
              <a:schemeClr val="tx1"/>
            </a:solidFill>
          </a:ln>
        </p:spPr>
      </p:pic>
      <p:grpSp>
        <p:nvGrpSpPr>
          <p:cNvPr id="97" name="Group 96">
            <a:extLst>
              <a:ext uri="{FF2B5EF4-FFF2-40B4-BE49-F238E27FC236}">
                <a16:creationId xmlns:a16="http://schemas.microsoft.com/office/drawing/2014/main" id="{60154B6C-7274-497B-95F8-9E262E2CA22B}"/>
              </a:ext>
            </a:extLst>
          </p:cNvPr>
          <p:cNvGrpSpPr/>
          <p:nvPr/>
        </p:nvGrpSpPr>
        <p:grpSpPr>
          <a:xfrm>
            <a:off x="3482207" y="3820444"/>
            <a:ext cx="5227586" cy="1841304"/>
            <a:chOff x="3482207" y="3820444"/>
            <a:chExt cx="5227586" cy="1841304"/>
          </a:xfrm>
        </p:grpSpPr>
        <p:sp>
          <p:nvSpPr>
            <p:cNvPr id="96" name="Rectangle 95">
              <a:extLst>
                <a:ext uri="{FF2B5EF4-FFF2-40B4-BE49-F238E27FC236}">
                  <a16:creationId xmlns:a16="http://schemas.microsoft.com/office/drawing/2014/main" id="{71917799-3327-44D9-BC7E-D2313C369B81}"/>
                </a:ext>
              </a:extLst>
            </p:cNvPr>
            <p:cNvSpPr/>
            <p:nvPr/>
          </p:nvSpPr>
          <p:spPr>
            <a:xfrm>
              <a:off x="4463709" y="5499748"/>
              <a:ext cx="720000" cy="162000"/>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sp>
          <p:nvSpPr>
            <p:cNvPr id="93" name="Shift Notes">
              <a:extLst>
                <a:ext uri="{FF2B5EF4-FFF2-40B4-BE49-F238E27FC236}">
                  <a16:creationId xmlns:a16="http://schemas.microsoft.com/office/drawing/2014/main" id="{2B7F85F8-AA4A-4598-9D45-178DE860F9D9}"/>
                </a:ext>
              </a:extLst>
            </p:cNvPr>
            <p:cNvSpPr/>
            <p:nvPr/>
          </p:nvSpPr>
          <p:spPr>
            <a:xfrm>
              <a:off x="3482207" y="3820444"/>
              <a:ext cx="5227586" cy="369332"/>
            </a:xfrm>
            <a:prstGeom prst="rect">
              <a:avLst/>
            </a:prstGeom>
            <a:solidFill>
              <a:schemeClr val="bg1"/>
            </a:solidFill>
            <a:ln>
              <a:solidFill>
                <a:schemeClr val="tx1"/>
              </a:solidFill>
            </a:ln>
          </p:spPr>
          <p:txBody>
            <a:bodyPr wrap="square" lIns="91440" tIns="45720" rIns="91440" bIns="45720">
              <a:spAutoFit/>
            </a:bodyPr>
            <a:lstStyle/>
            <a:p>
              <a:r>
                <a:rPr lang="en-US" b="1" cap="none" spc="0">
                  <a:ln w="0"/>
                  <a:solidFill>
                    <a:schemeClr val="tx1"/>
                  </a:solidFill>
                </a:rPr>
                <a:t>Shift Notes </a:t>
              </a:r>
              <a:r>
                <a:rPr lang="en-US" cap="none" spc="0">
                  <a:ln w="0"/>
                  <a:solidFill>
                    <a:schemeClr val="tx1"/>
                  </a:solidFill>
                </a:rPr>
                <a:t>field has been increased to 512 characters</a:t>
              </a:r>
            </a:p>
          </p:txBody>
        </p:sp>
        <p:cxnSp>
          <p:nvCxnSpPr>
            <p:cNvPr id="61" name="Straight Arrow Connector 60">
              <a:extLst>
                <a:ext uri="{FF2B5EF4-FFF2-40B4-BE49-F238E27FC236}">
                  <a16:creationId xmlns:a16="http://schemas.microsoft.com/office/drawing/2014/main" id="{D2B3DA08-4E50-4132-A17D-C2C7EFE07CAA}"/>
                </a:ext>
              </a:extLst>
            </p:cNvPr>
            <p:cNvCxnSpPr/>
            <p:nvPr/>
          </p:nvCxnSpPr>
          <p:spPr>
            <a:xfrm flipH="1">
              <a:off x="4923296" y="4196906"/>
              <a:ext cx="1172704" cy="128567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2EC15499-05C3-42FF-806D-CB1566711832}"/>
              </a:ext>
            </a:extLst>
          </p:cNvPr>
          <p:cNvGrpSpPr/>
          <p:nvPr/>
        </p:nvGrpSpPr>
        <p:grpSpPr>
          <a:xfrm>
            <a:off x="2997407" y="631800"/>
            <a:ext cx="6197186" cy="5594400"/>
            <a:chOff x="2997407" y="631800"/>
            <a:chExt cx="6197186" cy="5594400"/>
          </a:xfrm>
        </p:grpSpPr>
        <p:pic>
          <p:nvPicPr>
            <p:cNvPr id="71" name="Picture 70">
              <a:extLst>
                <a:ext uri="{FF2B5EF4-FFF2-40B4-BE49-F238E27FC236}">
                  <a16:creationId xmlns:a16="http://schemas.microsoft.com/office/drawing/2014/main" id="{5806FB56-E50B-44DB-A65A-423646284F88}"/>
                </a:ext>
              </a:extLst>
            </p:cNvPr>
            <p:cNvPicPr>
              <a:picLocks noChangeAspect="1"/>
            </p:cNvPicPr>
            <p:nvPr/>
          </p:nvPicPr>
          <p:blipFill>
            <a:blip r:embed="rId10"/>
            <a:stretch>
              <a:fillRect/>
            </a:stretch>
          </p:blipFill>
          <p:spPr>
            <a:xfrm>
              <a:off x="2997407" y="631800"/>
              <a:ext cx="6197186" cy="5594400"/>
            </a:xfrm>
            <a:prstGeom prst="rect">
              <a:avLst/>
            </a:prstGeom>
            <a:ln w="19050">
              <a:solidFill>
                <a:schemeClr val="tx1"/>
              </a:solidFill>
            </a:ln>
          </p:spPr>
        </p:pic>
        <p:sp>
          <p:nvSpPr>
            <p:cNvPr id="94" name="Rectangle 93">
              <a:extLst>
                <a:ext uri="{FF2B5EF4-FFF2-40B4-BE49-F238E27FC236}">
                  <a16:creationId xmlns:a16="http://schemas.microsoft.com/office/drawing/2014/main" id="{10C6DDC1-0310-499F-8059-097274F4CDE4}"/>
                </a:ext>
              </a:extLst>
            </p:cNvPr>
            <p:cNvSpPr/>
            <p:nvPr/>
          </p:nvSpPr>
          <p:spPr>
            <a:xfrm>
              <a:off x="7822019" y="1181646"/>
              <a:ext cx="1152000" cy="174389"/>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grpSp>
      <p:sp>
        <p:nvSpPr>
          <p:cNvPr id="95" name="Rectangle 94">
            <a:extLst>
              <a:ext uri="{FF2B5EF4-FFF2-40B4-BE49-F238E27FC236}">
                <a16:creationId xmlns:a16="http://schemas.microsoft.com/office/drawing/2014/main" id="{EB96BEED-12BA-4DC3-8A15-3C0B585DE4E9}"/>
              </a:ext>
            </a:extLst>
          </p:cNvPr>
          <p:cNvSpPr/>
          <p:nvPr/>
        </p:nvSpPr>
        <p:spPr>
          <a:xfrm>
            <a:off x="8428115" y="5945211"/>
            <a:ext cx="684000" cy="234000"/>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sp>
        <p:nvSpPr>
          <p:cNvPr id="73" name="Rectangle 72">
            <a:extLst>
              <a:ext uri="{FF2B5EF4-FFF2-40B4-BE49-F238E27FC236}">
                <a16:creationId xmlns:a16="http://schemas.microsoft.com/office/drawing/2014/main" id="{ED991427-A3D5-4ECC-98CD-4DFA5B33C734}"/>
              </a:ext>
            </a:extLst>
          </p:cNvPr>
          <p:cNvSpPr/>
          <p:nvPr/>
        </p:nvSpPr>
        <p:spPr>
          <a:xfrm>
            <a:off x="3120329" y="1538887"/>
            <a:ext cx="5951343" cy="1754326"/>
          </a:xfrm>
          <a:prstGeom prst="rect">
            <a:avLst/>
          </a:prstGeom>
          <a:solidFill>
            <a:schemeClr val="bg1"/>
          </a:solidFill>
          <a:ln>
            <a:solidFill>
              <a:schemeClr val="tx1"/>
            </a:solidFill>
          </a:ln>
        </p:spPr>
        <p:txBody>
          <a:bodyPr wrap="square" lIns="91440" tIns="45720" rIns="91440" bIns="45720">
            <a:spAutoFit/>
          </a:bodyPr>
          <a:lstStyle/>
          <a:p>
            <a:pPr algn="ctr"/>
            <a:r>
              <a:rPr lang="en-US" b="1" cap="none" spc="0" dirty="0">
                <a:ln w="0"/>
                <a:solidFill>
                  <a:schemeClr val="tx1"/>
                </a:solidFill>
              </a:rPr>
              <a:t>20 New Staffing Areas </a:t>
            </a:r>
            <a:r>
              <a:rPr lang="en-US" cap="none" spc="0" dirty="0">
                <a:ln w="0"/>
                <a:solidFill>
                  <a:schemeClr val="tx1"/>
                </a:solidFill>
              </a:rPr>
              <a:t>have been added:</a:t>
            </a:r>
          </a:p>
          <a:p>
            <a:pPr marL="2114550" lvl="4" indent="-285750">
              <a:buFont typeface="Arial" panose="020B0604020202020204" pitchFamily="34" charset="0"/>
              <a:buChar char="•"/>
            </a:pPr>
            <a:r>
              <a:rPr lang="en-US" dirty="0">
                <a:ln w="0"/>
              </a:rPr>
              <a:t>10 Clinical</a:t>
            </a:r>
          </a:p>
          <a:p>
            <a:pPr marL="2114550" lvl="4" indent="-285750">
              <a:buFont typeface="Arial" panose="020B0604020202020204" pitchFamily="34" charset="0"/>
              <a:buChar char="•"/>
            </a:pPr>
            <a:r>
              <a:rPr lang="en-US" dirty="0">
                <a:ln w="0"/>
              </a:rPr>
              <a:t>5</a:t>
            </a:r>
            <a:r>
              <a:rPr lang="en-US" cap="none" spc="0" dirty="0">
                <a:ln w="0"/>
                <a:solidFill>
                  <a:schemeClr val="tx1"/>
                </a:solidFill>
              </a:rPr>
              <a:t> Non-clinical</a:t>
            </a:r>
          </a:p>
          <a:p>
            <a:pPr marL="2114550" lvl="4" indent="-285750">
              <a:buFont typeface="Arial" panose="020B0604020202020204" pitchFamily="34" charset="0"/>
              <a:buChar char="•"/>
            </a:pPr>
            <a:r>
              <a:rPr lang="en-US" dirty="0">
                <a:ln w="0"/>
              </a:rPr>
              <a:t>3 Absenteeism</a:t>
            </a:r>
          </a:p>
          <a:p>
            <a:pPr marL="2114550" lvl="4" indent="-285750">
              <a:buFont typeface="Arial" panose="020B0604020202020204" pitchFamily="34" charset="0"/>
              <a:buChar char="•"/>
            </a:pPr>
            <a:r>
              <a:rPr lang="en-US" cap="none" spc="0" dirty="0">
                <a:ln w="0"/>
                <a:solidFill>
                  <a:schemeClr val="tx1"/>
                </a:solidFill>
              </a:rPr>
              <a:t>2 Allied Health</a:t>
            </a:r>
            <a:endParaRPr lang="en-US" dirty="0">
              <a:ln w="0"/>
            </a:endParaRPr>
          </a:p>
          <a:p>
            <a:pPr algn="ctr"/>
            <a:r>
              <a:rPr lang="en-US" dirty="0">
                <a:ln w="0"/>
              </a:rPr>
              <a:t>R) Click Staffing Area to see definition</a:t>
            </a:r>
          </a:p>
        </p:txBody>
      </p:sp>
      <p:pic>
        <p:nvPicPr>
          <p:cNvPr id="17" name="Picture 16" hidden="1">
            <a:extLst>
              <a:ext uri="{FF2B5EF4-FFF2-40B4-BE49-F238E27FC236}">
                <a16:creationId xmlns:a16="http://schemas.microsoft.com/office/drawing/2014/main" id="{890407F5-72A1-4091-BD5C-F2A96BB26854}"/>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000915" y="1558458"/>
            <a:ext cx="8299389" cy="2247900"/>
          </a:xfrm>
          <a:prstGeom prst="rect">
            <a:avLst/>
          </a:prstGeom>
          <a:ln w="19050">
            <a:solidFill>
              <a:schemeClr val="tx1"/>
            </a:solidFill>
          </a:ln>
        </p:spPr>
      </p:pic>
      <p:pic>
        <p:nvPicPr>
          <p:cNvPr id="50" name="Picture 49" hidden="1">
            <a:extLst>
              <a:ext uri="{FF2B5EF4-FFF2-40B4-BE49-F238E27FC236}">
                <a16:creationId xmlns:a16="http://schemas.microsoft.com/office/drawing/2014/main" id="{F807CC47-F676-4CFD-8A9C-A43E8FE0351B}"/>
              </a:ext>
            </a:extLst>
          </p:cNvPr>
          <p:cNvPicPr>
            <a:picLocks noChangeAspect="1"/>
          </p:cNvPicPr>
          <p:nvPr/>
        </p:nvPicPr>
        <p:blipFill rotWithShape="1">
          <a:blip r:embed="rId12"/>
          <a:srcRect/>
          <a:stretch/>
        </p:blipFill>
        <p:spPr>
          <a:xfrm>
            <a:off x="1742400" y="1558800"/>
            <a:ext cx="8820000" cy="2246400"/>
          </a:xfrm>
          <a:prstGeom prst="rect">
            <a:avLst/>
          </a:prstGeom>
          <a:ln w="19050">
            <a:solidFill>
              <a:schemeClr val="tx1"/>
            </a:solidFill>
          </a:ln>
        </p:spPr>
      </p:pic>
      <p:pic>
        <p:nvPicPr>
          <p:cNvPr id="68" name="Picture 67">
            <a:extLst>
              <a:ext uri="{FF2B5EF4-FFF2-40B4-BE49-F238E27FC236}">
                <a16:creationId xmlns:a16="http://schemas.microsoft.com/office/drawing/2014/main" id="{14D3B189-737F-4EC2-AD8B-576B5B054B32}"/>
              </a:ext>
            </a:extLst>
          </p:cNvPr>
          <p:cNvPicPr>
            <a:picLocks noChangeAspect="1"/>
          </p:cNvPicPr>
          <p:nvPr/>
        </p:nvPicPr>
        <p:blipFill rotWithShape="1">
          <a:blip r:embed="rId13"/>
          <a:srcRect/>
          <a:stretch/>
        </p:blipFill>
        <p:spPr>
          <a:xfrm>
            <a:off x="1742400" y="1558800"/>
            <a:ext cx="8820000" cy="2246400"/>
          </a:xfrm>
          <a:prstGeom prst="rect">
            <a:avLst/>
          </a:prstGeom>
          <a:ln w="19050">
            <a:solidFill>
              <a:schemeClr val="tx1"/>
            </a:solidFill>
          </a:ln>
        </p:spPr>
      </p:pic>
      <p:pic>
        <p:nvPicPr>
          <p:cNvPr id="18" name="Picture 17" hidden="1">
            <a:extLst>
              <a:ext uri="{FF2B5EF4-FFF2-40B4-BE49-F238E27FC236}">
                <a16:creationId xmlns:a16="http://schemas.microsoft.com/office/drawing/2014/main" id="{A4008F44-5D38-4C78-9A4B-0093672EC59C}"/>
              </a:ext>
            </a:extLst>
          </p:cNvPr>
          <p:cNvPicPr>
            <a:picLocks noChangeAspect="1"/>
          </p:cNvPicPr>
          <p:nvPr/>
        </p:nvPicPr>
        <p:blipFill rotWithShape="1">
          <a:blip r:embed="rId14"/>
          <a:srcRect/>
          <a:stretch/>
        </p:blipFill>
        <p:spPr>
          <a:xfrm>
            <a:off x="1742400" y="1558800"/>
            <a:ext cx="8820000" cy="2246400"/>
          </a:xfrm>
          <a:prstGeom prst="rect">
            <a:avLst/>
          </a:prstGeom>
          <a:ln w="19050">
            <a:solidFill>
              <a:schemeClr val="tx1"/>
            </a:solidFill>
          </a:ln>
        </p:spPr>
      </p:pic>
      <p:pic>
        <p:nvPicPr>
          <p:cNvPr id="19" name="Picture 18">
            <a:extLst>
              <a:ext uri="{FF2B5EF4-FFF2-40B4-BE49-F238E27FC236}">
                <a16:creationId xmlns:a16="http://schemas.microsoft.com/office/drawing/2014/main" id="{A8BC4207-51CA-4001-B2E6-168C14245336}"/>
              </a:ext>
            </a:extLst>
          </p:cNvPr>
          <p:cNvPicPr>
            <a:picLocks noChangeAspect="1"/>
          </p:cNvPicPr>
          <p:nvPr/>
        </p:nvPicPr>
        <p:blipFill rotWithShape="1">
          <a:blip r:embed="rId15"/>
          <a:srcRect/>
          <a:stretch/>
        </p:blipFill>
        <p:spPr>
          <a:xfrm>
            <a:off x="1742400" y="1558800"/>
            <a:ext cx="8820000" cy="2246400"/>
          </a:xfrm>
          <a:prstGeom prst="rect">
            <a:avLst/>
          </a:prstGeom>
          <a:ln w="19050">
            <a:solidFill>
              <a:schemeClr val="tx1"/>
            </a:solidFill>
          </a:ln>
        </p:spPr>
      </p:pic>
      <p:pic>
        <p:nvPicPr>
          <p:cNvPr id="20" name="Picture 19">
            <a:extLst>
              <a:ext uri="{FF2B5EF4-FFF2-40B4-BE49-F238E27FC236}">
                <a16:creationId xmlns:a16="http://schemas.microsoft.com/office/drawing/2014/main" id="{60C20530-C65F-4523-AED2-FF6068D204B3}"/>
              </a:ext>
            </a:extLst>
          </p:cNvPr>
          <p:cNvPicPr>
            <a:picLocks noChangeAspect="1"/>
          </p:cNvPicPr>
          <p:nvPr/>
        </p:nvPicPr>
        <p:blipFill rotWithShape="1">
          <a:blip r:embed="rId16"/>
          <a:srcRect/>
          <a:stretch/>
        </p:blipFill>
        <p:spPr>
          <a:xfrm>
            <a:off x="1742400" y="1558800"/>
            <a:ext cx="8820000" cy="2246400"/>
          </a:xfrm>
          <a:prstGeom prst="rect">
            <a:avLst/>
          </a:prstGeom>
          <a:ln w="19050">
            <a:solidFill>
              <a:schemeClr val="tx1"/>
            </a:solidFill>
          </a:ln>
        </p:spPr>
      </p:pic>
      <p:pic>
        <p:nvPicPr>
          <p:cNvPr id="76" name="Picture 75">
            <a:extLst>
              <a:ext uri="{FF2B5EF4-FFF2-40B4-BE49-F238E27FC236}">
                <a16:creationId xmlns:a16="http://schemas.microsoft.com/office/drawing/2014/main" id="{2E46C47B-533E-427F-BF55-F2D99D574A4E}"/>
              </a:ext>
            </a:extLst>
          </p:cNvPr>
          <p:cNvPicPr>
            <a:picLocks/>
          </p:cNvPicPr>
          <p:nvPr/>
        </p:nvPicPr>
        <p:blipFill>
          <a:blip r:embed="rId17"/>
          <a:stretch>
            <a:fillRect/>
          </a:stretch>
        </p:blipFill>
        <p:spPr>
          <a:xfrm>
            <a:off x="1742400" y="1558800"/>
            <a:ext cx="8820000" cy="2246400"/>
          </a:xfrm>
          <a:prstGeom prst="rect">
            <a:avLst/>
          </a:prstGeom>
          <a:ln w="19050">
            <a:solidFill>
              <a:schemeClr val="tx1"/>
            </a:solidFill>
          </a:ln>
        </p:spPr>
      </p:pic>
      <p:pic>
        <p:nvPicPr>
          <p:cNvPr id="21" name="Picture 20" hidden="1">
            <a:extLst>
              <a:ext uri="{FF2B5EF4-FFF2-40B4-BE49-F238E27FC236}">
                <a16:creationId xmlns:a16="http://schemas.microsoft.com/office/drawing/2014/main" id="{4FEEDCCA-A3FB-44F2-8799-7649C856BD9A}"/>
              </a:ext>
            </a:extLst>
          </p:cNvPr>
          <p:cNvPicPr>
            <a:picLocks noChangeAspect="1"/>
          </p:cNvPicPr>
          <p:nvPr/>
        </p:nvPicPr>
        <p:blipFill rotWithShape="1">
          <a:blip r:embed="rId18"/>
          <a:srcRect/>
          <a:stretch/>
        </p:blipFill>
        <p:spPr>
          <a:xfrm>
            <a:off x="1742400" y="1558800"/>
            <a:ext cx="8820000" cy="2246400"/>
          </a:xfrm>
          <a:prstGeom prst="rect">
            <a:avLst/>
          </a:prstGeom>
          <a:ln w="19050">
            <a:solidFill>
              <a:schemeClr val="tx1"/>
            </a:solidFill>
          </a:ln>
        </p:spPr>
      </p:pic>
      <p:pic>
        <p:nvPicPr>
          <p:cNvPr id="25" name="Picture 24" hidden="1">
            <a:extLst>
              <a:ext uri="{FF2B5EF4-FFF2-40B4-BE49-F238E27FC236}">
                <a16:creationId xmlns:a16="http://schemas.microsoft.com/office/drawing/2014/main" id="{3A9F5F90-5CC3-47C3-BB6D-3DF91BB63181}"/>
              </a:ext>
            </a:extLst>
          </p:cNvPr>
          <p:cNvPicPr>
            <a:picLocks noChangeAspect="1"/>
          </p:cNvPicPr>
          <p:nvPr/>
        </p:nvPicPr>
        <p:blipFill rotWithShape="1">
          <a:blip r:embed="rId19"/>
          <a:srcRect l="1" r="1"/>
          <a:stretch/>
        </p:blipFill>
        <p:spPr>
          <a:xfrm>
            <a:off x="1742400" y="1558800"/>
            <a:ext cx="8820000" cy="2246400"/>
          </a:xfrm>
          <a:prstGeom prst="rect">
            <a:avLst/>
          </a:prstGeom>
          <a:ln w="19050">
            <a:solidFill>
              <a:schemeClr val="tx1"/>
            </a:solidFill>
          </a:ln>
        </p:spPr>
      </p:pic>
      <p:pic>
        <p:nvPicPr>
          <p:cNvPr id="26" name="Picture 25" hidden="1">
            <a:extLst>
              <a:ext uri="{FF2B5EF4-FFF2-40B4-BE49-F238E27FC236}">
                <a16:creationId xmlns:a16="http://schemas.microsoft.com/office/drawing/2014/main" id="{955380E4-70D0-447F-98B2-F32B1DE2CC51}"/>
              </a:ext>
            </a:extLst>
          </p:cNvPr>
          <p:cNvPicPr>
            <a:picLocks noChangeAspect="1"/>
          </p:cNvPicPr>
          <p:nvPr/>
        </p:nvPicPr>
        <p:blipFill rotWithShape="1">
          <a:blip r:embed="rId20"/>
          <a:srcRect l="-1" r="-1"/>
          <a:stretch/>
        </p:blipFill>
        <p:spPr>
          <a:xfrm>
            <a:off x="1742400" y="1558800"/>
            <a:ext cx="8820000" cy="2246400"/>
          </a:xfrm>
          <a:prstGeom prst="rect">
            <a:avLst/>
          </a:prstGeom>
          <a:ln w="19050">
            <a:solidFill>
              <a:schemeClr val="tx1"/>
            </a:solidFill>
          </a:ln>
        </p:spPr>
      </p:pic>
      <p:pic>
        <p:nvPicPr>
          <p:cNvPr id="27" name="Picture 26">
            <a:extLst>
              <a:ext uri="{FF2B5EF4-FFF2-40B4-BE49-F238E27FC236}">
                <a16:creationId xmlns:a16="http://schemas.microsoft.com/office/drawing/2014/main" id="{36DB7047-532D-42F5-814D-41BA41FF8317}"/>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l="225" t="916" r="872" b="916"/>
          <a:stretch/>
        </p:blipFill>
        <p:spPr>
          <a:xfrm>
            <a:off x="590400" y="633600"/>
            <a:ext cx="11008800" cy="5594400"/>
          </a:xfrm>
          <a:prstGeom prst="rect">
            <a:avLst/>
          </a:prstGeom>
          <a:ln w="19050">
            <a:solidFill>
              <a:schemeClr val="tx1"/>
            </a:solidFill>
          </a:ln>
        </p:spPr>
      </p:pic>
      <p:pic>
        <p:nvPicPr>
          <p:cNvPr id="28" name="Picture 27">
            <a:extLst>
              <a:ext uri="{FF2B5EF4-FFF2-40B4-BE49-F238E27FC236}">
                <a16:creationId xmlns:a16="http://schemas.microsoft.com/office/drawing/2014/main" id="{592E97A2-104A-4207-94CD-BC34DEE669DF}"/>
              </a:ext>
            </a:extLst>
          </p:cNvPr>
          <p:cNvPicPr>
            <a:picLocks noChangeAspect="1"/>
          </p:cNvPicPr>
          <p:nvPr/>
        </p:nvPicPr>
        <p:blipFill rotWithShape="1">
          <a:blip r:embed="rId22"/>
          <a:srcRect l="-2" r="-2"/>
          <a:stretch/>
        </p:blipFill>
        <p:spPr>
          <a:xfrm>
            <a:off x="1742400" y="1557600"/>
            <a:ext cx="8820000" cy="2246400"/>
          </a:xfrm>
          <a:prstGeom prst="rect">
            <a:avLst/>
          </a:prstGeom>
          <a:ln w="19050">
            <a:solidFill>
              <a:schemeClr val="tx1"/>
            </a:solidFill>
          </a:ln>
        </p:spPr>
      </p:pic>
      <p:pic>
        <p:nvPicPr>
          <p:cNvPr id="62" name="Picture 61">
            <a:extLst>
              <a:ext uri="{FF2B5EF4-FFF2-40B4-BE49-F238E27FC236}">
                <a16:creationId xmlns:a16="http://schemas.microsoft.com/office/drawing/2014/main" id="{C532C7B9-BB66-4144-A468-45858E989B3C}"/>
              </a:ext>
            </a:extLst>
          </p:cNvPr>
          <p:cNvPicPr>
            <a:picLocks noChangeAspect="1"/>
          </p:cNvPicPr>
          <p:nvPr/>
        </p:nvPicPr>
        <p:blipFill rotWithShape="1">
          <a:blip r:embed="rId23"/>
          <a:srcRect/>
          <a:stretch/>
        </p:blipFill>
        <p:spPr>
          <a:xfrm>
            <a:off x="1742400" y="1558800"/>
            <a:ext cx="8820000" cy="2246400"/>
          </a:xfrm>
          <a:prstGeom prst="rect">
            <a:avLst/>
          </a:prstGeom>
          <a:ln w="19050">
            <a:solidFill>
              <a:schemeClr val="tx1"/>
            </a:solidFill>
          </a:ln>
        </p:spPr>
      </p:pic>
      <p:pic>
        <p:nvPicPr>
          <p:cNvPr id="77" name="Picture 76" hidden="1">
            <a:extLst>
              <a:ext uri="{FF2B5EF4-FFF2-40B4-BE49-F238E27FC236}">
                <a16:creationId xmlns:a16="http://schemas.microsoft.com/office/drawing/2014/main" id="{559287FC-B587-46E4-B602-5FAD13DDAAC7}"/>
              </a:ext>
            </a:extLst>
          </p:cNvPr>
          <p:cNvPicPr>
            <a:picLocks/>
          </p:cNvPicPr>
          <p:nvPr/>
        </p:nvPicPr>
        <p:blipFill>
          <a:blip r:embed="rId24"/>
          <a:stretch>
            <a:fillRect/>
          </a:stretch>
        </p:blipFill>
        <p:spPr>
          <a:xfrm>
            <a:off x="1742400" y="1558800"/>
            <a:ext cx="8820000" cy="2246400"/>
          </a:xfrm>
          <a:prstGeom prst="rect">
            <a:avLst/>
          </a:prstGeom>
          <a:ln w="19050">
            <a:solidFill>
              <a:schemeClr val="tx1"/>
            </a:solidFill>
          </a:ln>
        </p:spPr>
      </p:pic>
      <p:pic>
        <p:nvPicPr>
          <p:cNvPr id="29" name="Picture 28">
            <a:extLst>
              <a:ext uri="{FF2B5EF4-FFF2-40B4-BE49-F238E27FC236}">
                <a16:creationId xmlns:a16="http://schemas.microsoft.com/office/drawing/2014/main" id="{722B29BD-C86C-4A97-AAC7-B0BBCDFA269B}"/>
              </a:ext>
            </a:extLst>
          </p:cNvPr>
          <p:cNvPicPr>
            <a:picLocks noChangeAspect="1"/>
          </p:cNvPicPr>
          <p:nvPr/>
        </p:nvPicPr>
        <p:blipFill rotWithShape="1">
          <a:blip r:embed="rId25"/>
          <a:srcRect l="2" r="2"/>
          <a:stretch/>
        </p:blipFill>
        <p:spPr>
          <a:xfrm>
            <a:off x="1742400" y="1558800"/>
            <a:ext cx="8820000" cy="2246400"/>
          </a:xfrm>
          <a:prstGeom prst="rect">
            <a:avLst/>
          </a:prstGeom>
          <a:ln w="19050">
            <a:solidFill>
              <a:schemeClr val="tx1"/>
            </a:solidFill>
          </a:ln>
        </p:spPr>
      </p:pic>
      <p:pic>
        <p:nvPicPr>
          <p:cNvPr id="32" name="Picture 31">
            <a:extLst>
              <a:ext uri="{FF2B5EF4-FFF2-40B4-BE49-F238E27FC236}">
                <a16:creationId xmlns:a16="http://schemas.microsoft.com/office/drawing/2014/main" id="{62C6EDAC-0C54-47AD-B55A-CEF77BD2EC5D}"/>
              </a:ext>
            </a:extLst>
          </p:cNvPr>
          <p:cNvPicPr>
            <a:picLocks noChangeAspect="1"/>
          </p:cNvPicPr>
          <p:nvPr/>
        </p:nvPicPr>
        <p:blipFill rotWithShape="1">
          <a:blip r:embed="rId26"/>
          <a:srcRect/>
          <a:stretch/>
        </p:blipFill>
        <p:spPr>
          <a:xfrm>
            <a:off x="1742400" y="1558800"/>
            <a:ext cx="8820000" cy="2246400"/>
          </a:xfrm>
          <a:prstGeom prst="rect">
            <a:avLst/>
          </a:prstGeom>
          <a:ln w="19050">
            <a:solidFill>
              <a:schemeClr val="tx1"/>
            </a:solidFill>
          </a:ln>
        </p:spPr>
      </p:pic>
      <p:pic>
        <p:nvPicPr>
          <p:cNvPr id="33" name="Picture 32">
            <a:extLst>
              <a:ext uri="{FF2B5EF4-FFF2-40B4-BE49-F238E27FC236}">
                <a16:creationId xmlns:a16="http://schemas.microsoft.com/office/drawing/2014/main" id="{E4D10260-2504-498E-8A76-0AB7F5778F63}"/>
              </a:ext>
            </a:extLst>
          </p:cNvPr>
          <p:cNvPicPr>
            <a:picLocks noChangeAspect="1"/>
          </p:cNvPicPr>
          <p:nvPr/>
        </p:nvPicPr>
        <p:blipFill rotWithShape="1">
          <a:blip r:embed="rId27"/>
          <a:srcRect/>
          <a:stretch/>
        </p:blipFill>
        <p:spPr>
          <a:xfrm>
            <a:off x="1742400" y="1558800"/>
            <a:ext cx="8820000" cy="2246400"/>
          </a:xfrm>
          <a:prstGeom prst="rect">
            <a:avLst/>
          </a:prstGeom>
          <a:ln w="19050">
            <a:solidFill>
              <a:schemeClr val="tx1"/>
            </a:solidFill>
          </a:ln>
        </p:spPr>
      </p:pic>
      <p:pic>
        <p:nvPicPr>
          <p:cNvPr id="34" name="Picture 33">
            <a:extLst>
              <a:ext uri="{FF2B5EF4-FFF2-40B4-BE49-F238E27FC236}">
                <a16:creationId xmlns:a16="http://schemas.microsoft.com/office/drawing/2014/main" id="{E7BD6B53-83C4-49B8-95AB-471F006C8976}"/>
              </a:ext>
            </a:extLst>
          </p:cNvPr>
          <p:cNvPicPr>
            <a:picLocks noChangeAspect="1"/>
          </p:cNvPicPr>
          <p:nvPr/>
        </p:nvPicPr>
        <p:blipFill rotWithShape="1">
          <a:blip r:embed="rId28"/>
          <a:srcRect/>
          <a:stretch/>
        </p:blipFill>
        <p:spPr>
          <a:xfrm>
            <a:off x="1742400" y="1558800"/>
            <a:ext cx="8820000" cy="2246400"/>
          </a:xfrm>
          <a:prstGeom prst="rect">
            <a:avLst/>
          </a:prstGeom>
          <a:ln w="19050">
            <a:solidFill>
              <a:schemeClr val="tx1"/>
            </a:solidFill>
          </a:ln>
        </p:spPr>
      </p:pic>
      <p:pic>
        <p:nvPicPr>
          <p:cNvPr id="37" name="Picture 36">
            <a:extLst>
              <a:ext uri="{FF2B5EF4-FFF2-40B4-BE49-F238E27FC236}">
                <a16:creationId xmlns:a16="http://schemas.microsoft.com/office/drawing/2014/main" id="{0A9BBF59-F1BF-4016-B178-0ED8F3FA5E6E}"/>
              </a:ext>
            </a:extLst>
          </p:cNvPr>
          <p:cNvPicPr>
            <a:picLocks noChangeAspect="1"/>
          </p:cNvPicPr>
          <p:nvPr/>
        </p:nvPicPr>
        <p:blipFill rotWithShape="1">
          <a:blip r:embed="rId29"/>
          <a:srcRect l="-139" t="1" r="-139" b="1369"/>
          <a:stretch/>
        </p:blipFill>
        <p:spPr>
          <a:xfrm>
            <a:off x="1110000" y="1558800"/>
            <a:ext cx="9972000" cy="2592000"/>
          </a:xfrm>
          <a:prstGeom prst="rect">
            <a:avLst/>
          </a:prstGeom>
          <a:ln w="19050">
            <a:solidFill>
              <a:schemeClr val="tx1"/>
            </a:solidFill>
          </a:ln>
        </p:spPr>
      </p:pic>
      <p:pic>
        <p:nvPicPr>
          <p:cNvPr id="38" name="Picture 37">
            <a:extLst>
              <a:ext uri="{FF2B5EF4-FFF2-40B4-BE49-F238E27FC236}">
                <a16:creationId xmlns:a16="http://schemas.microsoft.com/office/drawing/2014/main" id="{3F4E1CAC-EB66-4937-BEE4-F002D814A4F9}"/>
              </a:ext>
            </a:extLst>
          </p:cNvPr>
          <p:cNvPicPr>
            <a:picLocks noChangeAspect="1"/>
          </p:cNvPicPr>
          <p:nvPr/>
        </p:nvPicPr>
        <p:blipFill rotWithShape="1">
          <a:blip r:embed="rId30"/>
          <a:srcRect l="1" r="1"/>
          <a:stretch/>
        </p:blipFill>
        <p:spPr>
          <a:xfrm>
            <a:off x="1742400" y="1558800"/>
            <a:ext cx="8820000" cy="2246400"/>
          </a:xfrm>
          <a:prstGeom prst="rect">
            <a:avLst/>
          </a:prstGeom>
          <a:ln w="19050">
            <a:solidFill>
              <a:schemeClr val="tx1"/>
            </a:solidFill>
          </a:ln>
        </p:spPr>
      </p:pic>
      <p:pic>
        <p:nvPicPr>
          <p:cNvPr id="91" name="Picture 90">
            <a:extLst>
              <a:ext uri="{FF2B5EF4-FFF2-40B4-BE49-F238E27FC236}">
                <a16:creationId xmlns:a16="http://schemas.microsoft.com/office/drawing/2014/main" id="{3C99E3ED-53E4-4B19-A621-A750D0235927}"/>
              </a:ext>
            </a:extLst>
          </p:cNvPr>
          <p:cNvPicPr>
            <a:picLocks/>
          </p:cNvPicPr>
          <p:nvPr/>
        </p:nvPicPr>
        <p:blipFill>
          <a:blip r:embed="rId31"/>
          <a:stretch>
            <a:fillRect/>
          </a:stretch>
        </p:blipFill>
        <p:spPr>
          <a:xfrm>
            <a:off x="1742400" y="1558800"/>
            <a:ext cx="8820000" cy="2246400"/>
          </a:xfrm>
          <a:prstGeom prst="rect">
            <a:avLst/>
          </a:prstGeom>
          <a:ln w="19050">
            <a:solidFill>
              <a:schemeClr val="tx1"/>
            </a:solidFill>
          </a:ln>
        </p:spPr>
      </p:pic>
      <p:sp>
        <p:nvSpPr>
          <p:cNvPr id="74" name="Rectangle 73" hidden="1">
            <a:extLst>
              <a:ext uri="{FF2B5EF4-FFF2-40B4-BE49-F238E27FC236}">
                <a16:creationId xmlns:a16="http://schemas.microsoft.com/office/drawing/2014/main" id="{45176C4D-5901-4735-A76A-53C0CFDF2DD0}"/>
              </a:ext>
            </a:extLst>
          </p:cNvPr>
          <p:cNvSpPr/>
          <p:nvPr/>
        </p:nvSpPr>
        <p:spPr>
          <a:xfrm>
            <a:off x="4441322" y="5686629"/>
            <a:ext cx="756000" cy="174389"/>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sp>
        <p:nvSpPr>
          <p:cNvPr id="43" name="Rectangle 42" hidden="1">
            <a:extLst>
              <a:ext uri="{FF2B5EF4-FFF2-40B4-BE49-F238E27FC236}">
                <a16:creationId xmlns:a16="http://schemas.microsoft.com/office/drawing/2014/main" id="{DF3479DA-9822-4AD0-A032-144F67A3CA58}"/>
              </a:ext>
            </a:extLst>
          </p:cNvPr>
          <p:cNvSpPr/>
          <p:nvPr/>
        </p:nvSpPr>
        <p:spPr>
          <a:xfrm>
            <a:off x="990669" y="3918889"/>
            <a:ext cx="10210663" cy="646331"/>
          </a:xfrm>
          <a:prstGeom prst="rect">
            <a:avLst/>
          </a:prstGeom>
          <a:solidFill>
            <a:schemeClr val="bg1"/>
          </a:solidFill>
          <a:ln>
            <a:solidFill>
              <a:schemeClr val="tx1"/>
            </a:solidFill>
          </a:ln>
        </p:spPr>
        <p:txBody>
          <a:bodyPr wrap="square" lIns="91440" tIns="45720" rIns="91440" bIns="45720">
            <a:spAutoFit/>
          </a:bodyPr>
          <a:lstStyle/>
          <a:p>
            <a:r>
              <a:rPr lang="en-US">
                <a:ln w="0"/>
              </a:rPr>
              <a:t>NICE recommendation (SG1) has been added to Allocate Workload in both the Process and Enquiry screens </a:t>
            </a:r>
          </a:p>
          <a:p>
            <a:r>
              <a:rPr lang="en-US" b="1" cap="none" spc="0">
                <a:ln w="0"/>
                <a:solidFill>
                  <a:schemeClr val="tx1"/>
                </a:solidFill>
              </a:rPr>
              <a:t>This only shows when the country/state, in S</a:t>
            </a:r>
            <a:r>
              <a:rPr lang="en-US" b="1">
                <a:ln w="0"/>
              </a:rPr>
              <a:t>ystem Properties, </a:t>
            </a:r>
            <a:r>
              <a:rPr lang="en-US" b="1" cap="none" spc="0">
                <a:ln w="0"/>
                <a:solidFill>
                  <a:schemeClr val="tx1"/>
                </a:solidFill>
              </a:rPr>
              <a:t>is set to: United Kingdom</a:t>
            </a:r>
          </a:p>
        </p:txBody>
      </p:sp>
      <p:pic>
        <p:nvPicPr>
          <p:cNvPr id="42" name="Picture 41" hidden="1">
            <a:extLst>
              <a:ext uri="{FF2B5EF4-FFF2-40B4-BE49-F238E27FC236}">
                <a16:creationId xmlns:a16="http://schemas.microsoft.com/office/drawing/2014/main" id="{887CEB8E-00EB-422B-B79D-5AB10B870736}"/>
              </a:ext>
            </a:extLst>
          </p:cNvPr>
          <p:cNvPicPr>
            <a:picLocks noChangeAspect="1"/>
          </p:cNvPicPr>
          <p:nvPr/>
        </p:nvPicPr>
        <p:blipFill rotWithShape="1">
          <a:blip r:embed="rId32">
            <a:extLst>
              <a:ext uri="{28A0092B-C50C-407E-A947-70E740481C1C}">
                <a14:useLocalDpi xmlns:a14="http://schemas.microsoft.com/office/drawing/2010/main" val="0"/>
              </a:ext>
            </a:extLst>
          </a:blip>
          <a:srcRect l="225" t="915" r="872" b="915"/>
          <a:stretch/>
        </p:blipFill>
        <p:spPr>
          <a:xfrm>
            <a:off x="590400" y="633600"/>
            <a:ext cx="11008800" cy="5594400"/>
          </a:xfrm>
          <a:prstGeom prst="rect">
            <a:avLst/>
          </a:prstGeom>
          <a:ln w="19050">
            <a:solidFill>
              <a:schemeClr val="tx1"/>
            </a:solidFill>
          </a:ln>
        </p:spPr>
      </p:pic>
      <p:sp>
        <p:nvSpPr>
          <p:cNvPr id="78" name="Rectangle 77" hidden="1">
            <a:extLst>
              <a:ext uri="{FF2B5EF4-FFF2-40B4-BE49-F238E27FC236}">
                <a16:creationId xmlns:a16="http://schemas.microsoft.com/office/drawing/2014/main" id="{69334DC1-FF0B-4EC2-ABF0-2CB4B3A69717}"/>
              </a:ext>
            </a:extLst>
          </p:cNvPr>
          <p:cNvSpPr/>
          <p:nvPr/>
        </p:nvSpPr>
        <p:spPr>
          <a:xfrm>
            <a:off x="4535999" y="5487406"/>
            <a:ext cx="1080000" cy="342000"/>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pic>
        <p:nvPicPr>
          <p:cNvPr id="56" name="Picture 55" hidden="1">
            <a:extLst>
              <a:ext uri="{FF2B5EF4-FFF2-40B4-BE49-F238E27FC236}">
                <a16:creationId xmlns:a16="http://schemas.microsoft.com/office/drawing/2014/main" id="{D0782D3C-27B0-4E99-9A81-4670F3CC5CE6}"/>
              </a:ext>
            </a:extLst>
          </p:cNvPr>
          <p:cNvPicPr>
            <a:picLocks noChangeAspect="1"/>
          </p:cNvPicPr>
          <p:nvPr/>
        </p:nvPicPr>
        <p:blipFill rotWithShape="1">
          <a:blip r:embed="rId33">
            <a:extLst>
              <a:ext uri="{28A0092B-C50C-407E-A947-70E740481C1C}">
                <a14:useLocalDpi xmlns:a14="http://schemas.microsoft.com/office/drawing/2010/main" val="0"/>
              </a:ext>
            </a:extLst>
          </a:blip>
          <a:srcRect l="65" r="65"/>
          <a:stretch/>
        </p:blipFill>
        <p:spPr>
          <a:xfrm>
            <a:off x="3156606" y="2804898"/>
            <a:ext cx="5878788" cy="1825769"/>
          </a:xfrm>
          <a:prstGeom prst="rect">
            <a:avLst/>
          </a:prstGeom>
          <a:ln w="19050">
            <a:noFill/>
          </a:ln>
        </p:spPr>
      </p:pic>
      <p:grpSp>
        <p:nvGrpSpPr>
          <p:cNvPr id="45" name="Group 44" hidden="1">
            <a:extLst>
              <a:ext uri="{FF2B5EF4-FFF2-40B4-BE49-F238E27FC236}">
                <a16:creationId xmlns:a16="http://schemas.microsoft.com/office/drawing/2014/main" id="{4D134DBF-E6B5-457C-82C2-493DD067D45A}"/>
              </a:ext>
            </a:extLst>
          </p:cNvPr>
          <p:cNvGrpSpPr/>
          <p:nvPr/>
        </p:nvGrpSpPr>
        <p:grpSpPr>
          <a:xfrm>
            <a:off x="986319" y="965771"/>
            <a:ext cx="9905127" cy="4542743"/>
            <a:chOff x="833919" y="813371"/>
            <a:chExt cx="9905127" cy="4542743"/>
          </a:xfrm>
        </p:grpSpPr>
        <p:sp>
          <p:nvSpPr>
            <p:cNvPr id="46" name="Rectangle 45">
              <a:extLst>
                <a:ext uri="{FF2B5EF4-FFF2-40B4-BE49-F238E27FC236}">
                  <a16:creationId xmlns:a16="http://schemas.microsoft.com/office/drawing/2014/main" id="{6C98F40B-A949-4FB3-9382-472C7121122E}"/>
                </a:ext>
              </a:extLst>
            </p:cNvPr>
            <p:cNvSpPr/>
            <p:nvPr/>
          </p:nvSpPr>
          <p:spPr>
            <a:xfrm>
              <a:off x="3949046" y="2961470"/>
              <a:ext cx="6790000" cy="369332"/>
            </a:xfrm>
            <a:prstGeom prst="rect">
              <a:avLst/>
            </a:prstGeom>
            <a:solidFill>
              <a:schemeClr val="bg1"/>
            </a:solidFill>
            <a:ln>
              <a:solidFill>
                <a:schemeClr val="tx1"/>
              </a:solidFill>
            </a:ln>
          </p:spPr>
          <p:txBody>
            <a:bodyPr wrap="none" lIns="91440" tIns="45720" rIns="91440" bIns="45720">
              <a:spAutoFit/>
            </a:bodyPr>
            <a:lstStyle/>
            <a:p>
              <a:r>
                <a:rPr lang="en-US" b="1" cap="none" spc="0">
                  <a:ln w="0"/>
                  <a:solidFill>
                    <a:schemeClr val="tx1"/>
                  </a:solidFill>
                </a:rPr>
                <a:t>Allocate Workload </a:t>
              </a:r>
              <a:r>
                <a:rPr lang="en-US" b="0" cap="none" spc="0">
                  <a:ln w="0"/>
                  <a:solidFill>
                    <a:schemeClr val="tx1"/>
                  </a:solidFill>
                </a:rPr>
                <a:t>screen references to ‘Shift’ have changed to: </a:t>
              </a:r>
              <a:r>
                <a:rPr lang="en-US" b="1" cap="none" spc="0">
                  <a:ln w="0"/>
                  <a:solidFill>
                    <a:schemeClr val="tx1"/>
                  </a:solidFill>
                </a:rPr>
                <a:t>Period</a:t>
              </a:r>
            </a:p>
          </p:txBody>
        </p:sp>
        <p:cxnSp>
          <p:nvCxnSpPr>
            <p:cNvPr id="47" name="Straight Arrow Connector 46">
              <a:extLst>
                <a:ext uri="{FF2B5EF4-FFF2-40B4-BE49-F238E27FC236}">
                  <a16:creationId xmlns:a16="http://schemas.microsoft.com/office/drawing/2014/main" id="{A3898AAF-5BE0-4CB9-A03E-E847459B2E00}"/>
                </a:ext>
              </a:extLst>
            </p:cNvPr>
            <p:cNvCxnSpPr>
              <a:cxnSpLocks/>
              <a:stCxn id="46" idx="0"/>
            </p:cNvCxnSpPr>
            <p:nvPr/>
          </p:nvCxnSpPr>
          <p:spPr>
            <a:xfrm flipV="1">
              <a:off x="7344046" y="813371"/>
              <a:ext cx="2406090" cy="214809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DB84C0E-8B7D-4383-B28C-27F3D0A4B1E7}"/>
                </a:ext>
              </a:extLst>
            </p:cNvPr>
            <p:cNvCxnSpPr>
              <a:cxnSpLocks/>
              <a:stCxn id="46" idx="1"/>
            </p:cNvCxnSpPr>
            <p:nvPr/>
          </p:nvCxnSpPr>
          <p:spPr>
            <a:xfrm flipH="1">
              <a:off x="2746664" y="3146136"/>
              <a:ext cx="1202382" cy="22099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0BBEDB8-0D46-47D3-890F-B3EB1A52ADE8}"/>
                </a:ext>
              </a:extLst>
            </p:cNvPr>
            <p:cNvCxnSpPr>
              <a:cxnSpLocks/>
              <a:stCxn id="46" idx="1"/>
            </p:cNvCxnSpPr>
            <p:nvPr/>
          </p:nvCxnSpPr>
          <p:spPr>
            <a:xfrm flipH="1" flipV="1">
              <a:off x="833919" y="1000991"/>
              <a:ext cx="3115127" cy="214514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9" name="Rectangle 78" hidden="1">
            <a:extLst>
              <a:ext uri="{FF2B5EF4-FFF2-40B4-BE49-F238E27FC236}">
                <a16:creationId xmlns:a16="http://schemas.microsoft.com/office/drawing/2014/main" id="{8EEEE20F-8C98-4098-A1D6-57CED4527FF4}"/>
              </a:ext>
            </a:extLst>
          </p:cNvPr>
          <p:cNvSpPr/>
          <p:nvPr/>
        </p:nvSpPr>
        <p:spPr>
          <a:xfrm>
            <a:off x="10934990" y="5921771"/>
            <a:ext cx="648000" cy="228099"/>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pic>
        <p:nvPicPr>
          <p:cNvPr id="5" name="Picture 4">
            <a:extLst>
              <a:ext uri="{FF2B5EF4-FFF2-40B4-BE49-F238E27FC236}">
                <a16:creationId xmlns:a16="http://schemas.microsoft.com/office/drawing/2014/main" id="{31CEE88B-1EDA-4751-9BB9-5D33829C5FC5}"/>
              </a:ext>
            </a:extLst>
          </p:cNvPr>
          <p:cNvPicPr>
            <a:picLocks noChangeAspect="1"/>
          </p:cNvPicPr>
          <p:nvPr/>
        </p:nvPicPr>
        <p:blipFill rotWithShape="1">
          <a:blip r:embed="rId34">
            <a:extLst>
              <a:ext uri="{28A0092B-C50C-407E-A947-70E740481C1C}">
                <a14:useLocalDpi xmlns:a14="http://schemas.microsoft.com/office/drawing/2010/main" val="0"/>
              </a:ext>
            </a:extLst>
          </a:blip>
          <a:srcRect l="225" t="916" r="872" b="916"/>
          <a:stretch/>
        </p:blipFill>
        <p:spPr>
          <a:xfrm>
            <a:off x="590400" y="633600"/>
            <a:ext cx="11008800" cy="5594400"/>
          </a:xfrm>
          <a:prstGeom prst="rect">
            <a:avLst/>
          </a:prstGeom>
          <a:ln w="19050">
            <a:solidFill>
              <a:schemeClr val="tx1"/>
            </a:solidFill>
          </a:ln>
        </p:spPr>
      </p:pic>
      <p:sp>
        <p:nvSpPr>
          <p:cNvPr id="80" name="Rectangle 79">
            <a:extLst>
              <a:ext uri="{FF2B5EF4-FFF2-40B4-BE49-F238E27FC236}">
                <a16:creationId xmlns:a16="http://schemas.microsoft.com/office/drawing/2014/main" id="{B7E0C01A-9440-4939-940B-2D2ED9E94606}"/>
              </a:ext>
            </a:extLst>
          </p:cNvPr>
          <p:cNvSpPr/>
          <p:nvPr/>
        </p:nvSpPr>
        <p:spPr>
          <a:xfrm>
            <a:off x="1833895" y="3312504"/>
            <a:ext cx="8524211" cy="646331"/>
          </a:xfrm>
          <a:prstGeom prst="rect">
            <a:avLst/>
          </a:prstGeom>
          <a:solidFill>
            <a:schemeClr val="bg1"/>
          </a:solidFill>
          <a:ln>
            <a:solidFill>
              <a:schemeClr val="tx1"/>
            </a:solidFill>
          </a:ln>
        </p:spPr>
        <p:txBody>
          <a:bodyPr wrap="square" lIns="91440" tIns="45720" rIns="91440" bIns="45720">
            <a:spAutoFit/>
          </a:bodyPr>
          <a:lstStyle/>
          <a:p>
            <a:pPr algn="ctr"/>
            <a:r>
              <a:rPr lang="en-US">
                <a:ln w="0"/>
              </a:rPr>
              <a:t>When a start time for a staff member is set to be </a:t>
            </a:r>
            <a:r>
              <a:rPr lang="en-US" b="1">
                <a:ln w="0"/>
              </a:rPr>
              <a:t>more than 2 hours before </a:t>
            </a:r>
            <a:r>
              <a:rPr lang="en-US">
                <a:ln w="0"/>
              </a:rPr>
              <a:t>the period start time </a:t>
            </a:r>
            <a:r>
              <a:rPr lang="en-US" b="1">
                <a:ln w="0"/>
              </a:rPr>
              <a:t>or after</a:t>
            </a:r>
            <a:r>
              <a:rPr lang="en-US">
                <a:ln w="0"/>
              </a:rPr>
              <a:t> the end time of the period a confirmation warning will pop-up</a:t>
            </a:r>
            <a:endParaRPr lang="en-US" b="1" cap="none" spc="0">
              <a:ln w="0"/>
              <a:solidFill>
                <a:schemeClr val="tx1"/>
              </a:solidFill>
            </a:endParaRPr>
          </a:p>
        </p:txBody>
      </p:sp>
      <p:sp>
        <p:nvSpPr>
          <p:cNvPr id="81" name="Rectangle 80">
            <a:extLst>
              <a:ext uri="{FF2B5EF4-FFF2-40B4-BE49-F238E27FC236}">
                <a16:creationId xmlns:a16="http://schemas.microsoft.com/office/drawing/2014/main" id="{1BB5DA4F-5319-4C0F-B8B5-9BE8A591C2A1}"/>
              </a:ext>
            </a:extLst>
          </p:cNvPr>
          <p:cNvSpPr/>
          <p:nvPr/>
        </p:nvSpPr>
        <p:spPr>
          <a:xfrm>
            <a:off x="3421991" y="1806697"/>
            <a:ext cx="324000" cy="126000"/>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pic>
        <p:nvPicPr>
          <p:cNvPr id="51" name="Picture 50">
            <a:extLst>
              <a:ext uri="{FF2B5EF4-FFF2-40B4-BE49-F238E27FC236}">
                <a16:creationId xmlns:a16="http://schemas.microsoft.com/office/drawing/2014/main" id="{CA5FED87-2E40-4BE0-B324-8C137296127F}"/>
              </a:ext>
            </a:extLst>
          </p:cNvPr>
          <p:cNvPicPr>
            <a:picLocks noChangeAspect="1"/>
          </p:cNvPicPr>
          <p:nvPr/>
        </p:nvPicPr>
        <p:blipFill rotWithShape="1">
          <a:blip r:embed="rId35">
            <a:extLst>
              <a:ext uri="{28A0092B-C50C-407E-A947-70E740481C1C}">
                <a14:useLocalDpi xmlns:a14="http://schemas.microsoft.com/office/drawing/2010/main" val="0"/>
              </a:ext>
            </a:extLst>
          </a:blip>
          <a:srcRect l="225" t="916" r="872" b="916"/>
          <a:stretch/>
        </p:blipFill>
        <p:spPr>
          <a:xfrm>
            <a:off x="590400" y="633600"/>
            <a:ext cx="11008800" cy="5594400"/>
          </a:xfrm>
          <a:prstGeom prst="rect">
            <a:avLst/>
          </a:prstGeom>
          <a:ln w="19050">
            <a:solidFill>
              <a:schemeClr val="tx1"/>
            </a:solidFill>
          </a:ln>
        </p:spPr>
      </p:pic>
      <p:sp>
        <p:nvSpPr>
          <p:cNvPr id="82" name="Rectangle 81">
            <a:extLst>
              <a:ext uri="{FF2B5EF4-FFF2-40B4-BE49-F238E27FC236}">
                <a16:creationId xmlns:a16="http://schemas.microsoft.com/office/drawing/2014/main" id="{870F7FB7-5F57-4B36-BC7C-12EFAB458F16}"/>
              </a:ext>
            </a:extLst>
          </p:cNvPr>
          <p:cNvSpPr/>
          <p:nvPr/>
        </p:nvSpPr>
        <p:spPr>
          <a:xfrm>
            <a:off x="3423155" y="1795185"/>
            <a:ext cx="324000" cy="126000"/>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pic>
        <p:nvPicPr>
          <p:cNvPr id="52" name="Picture 51">
            <a:extLst>
              <a:ext uri="{FF2B5EF4-FFF2-40B4-BE49-F238E27FC236}">
                <a16:creationId xmlns:a16="http://schemas.microsoft.com/office/drawing/2014/main" id="{FD42C22F-F67A-489E-A64D-80C79C295956}"/>
              </a:ext>
            </a:extLst>
          </p:cNvPr>
          <p:cNvPicPr>
            <a:picLocks noChangeAspect="1"/>
          </p:cNvPicPr>
          <p:nvPr/>
        </p:nvPicPr>
        <p:blipFill rotWithShape="1">
          <a:blip r:embed="rId36">
            <a:extLst>
              <a:ext uri="{28A0092B-C50C-407E-A947-70E740481C1C}">
                <a14:useLocalDpi xmlns:a14="http://schemas.microsoft.com/office/drawing/2010/main" val="0"/>
              </a:ext>
            </a:extLst>
          </a:blip>
          <a:srcRect l="227" t="916" r="874" b="916"/>
          <a:stretch/>
        </p:blipFill>
        <p:spPr>
          <a:xfrm>
            <a:off x="590400" y="633600"/>
            <a:ext cx="11008800" cy="5594400"/>
          </a:xfrm>
          <a:prstGeom prst="rect">
            <a:avLst/>
          </a:prstGeom>
          <a:ln w="19050">
            <a:solidFill>
              <a:schemeClr val="tx1"/>
            </a:solidFill>
          </a:ln>
        </p:spPr>
      </p:pic>
      <p:sp>
        <p:nvSpPr>
          <p:cNvPr id="83" name="Rectangle 82">
            <a:extLst>
              <a:ext uri="{FF2B5EF4-FFF2-40B4-BE49-F238E27FC236}">
                <a16:creationId xmlns:a16="http://schemas.microsoft.com/office/drawing/2014/main" id="{9A9985CB-3CFE-4585-ADCA-B3C1D531F1EB}"/>
              </a:ext>
            </a:extLst>
          </p:cNvPr>
          <p:cNvSpPr/>
          <p:nvPr/>
        </p:nvSpPr>
        <p:spPr>
          <a:xfrm>
            <a:off x="6374468" y="3967838"/>
            <a:ext cx="558000" cy="180000"/>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grpSp>
        <p:nvGrpSpPr>
          <p:cNvPr id="88" name="Group 87">
            <a:extLst>
              <a:ext uri="{FF2B5EF4-FFF2-40B4-BE49-F238E27FC236}">
                <a16:creationId xmlns:a16="http://schemas.microsoft.com/office/drawing/2014/main" id="{266AE817-8212-4E7F-ACA9-B1460CD2362C}"/>
              </a:ext>
            </a:extLst>
          </p:cNvPr>
          <p:cNvGrpSpPr/>
          <p:nvPr/>
        </p:nvGrpSpPr>
        <p:grpSpPr>
          <a:xfrm>
            <a:off x="590400" y="633600"/>
            <a:ext cx="11008800" cy="5594400"/>
            <a:chOff x="590400" y="633600"/>
            <a:chExt cx="11008800" cy="5594400"/>
          </a:xfrm>
        </p:grpSpPr>
        <p:pic>
          <p:nvPicPr>
            <p:cNvPr id="53" name="Picture 52">
              <a:extLst>
                <a:ext uri="{FF2B5EF4-FFF2-40B4-BE49-F238E27FC236}">
                  <a16:creationId xmlns:a16="http://schemas.microsoft.com/office/drawing/2014/main" id="{A2D58BE0-6142-48F6-90B6-D7E1619ACC06}"/>
                </a:ext>
              </a:extLst>
            </p:cNvPr>
            <p:cNvPicPr>
              <a:picLocks noChangeAspect="1"/>
            </p:cNvPicPr>
            <p:nvPr/>
          </p:nvPicPr>
          <p:blipFill rotWithShape="1">
            <a:blip r:embed="rId37">
              <a:extLst>
                <a:ext uri="{28A0092B-C50C-407E-A947-70E740481C1C}">
                  <a14:useLocalDpi xmlns:a14="http://schemas.microsoft.com/office/drawing/2010/main" val="0"/>
                </a:ext>
              </a:extLst>
            </a:blip>
            <a:srcRect l="225" t="916" r="872" b="916"/>
            <a:stretch/>
          </p:blipFill>
          <p:spPr>
            <a:xfrm>
              <a:off x="590400" y="633600"/>
              <a:ext cx="11008800" cy="5594400"/>
            </a:xfrm>
            <a:prstGeom prst="rect">
              <a:avLst/>
            </a:prstGeom>
            <a:ln w="19050">
              <a:solidFill>
                <a:schemeClr val="tx1"/>
              </a:solidFill>
            </a:ln>
          </p:spPr>
        </p:pic>
        <p:sp>
          <p:nvSpPr>
            <p:cNvPr id="84" name="Rectangle 83">
              <a:extLst>
                <a:ext uri="{FF2B5EF4-FFF2-40B4-BE49-F238E27FC236}">
                  <a16:creationId xmlns:a16="http://schemas.microsoft.com/office/drawing/2014/main" id="{6F75607E-4D9F-4534-8491-17A7EC53C8AA}"/>
                </a:ext>
              </a:extLst>
            </p:cNvPr>
            <p:cNvSpPr/>
            <p:nvPr/>
          </p:nvSpPr>
          <p:spPr>
            <a:xfrm>
              <a:off x="1264458" y="1531552"/>
              <a:ext cx="1296000" cy="144000"/>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sp>
          <p:nvSpPr>
            <p:cNvPr id="85" name="Rectangle 84">
              <a:extLst>
                <a:ext uri="{FF2B5EF4-FFF2-40B4-BE49-F238E27FC236}">
                  <a16:creationId xmlns:a16="http://schemas.microsoft.com/office/drawing/2014/main" id="{CDE7AB1E-E2A4-4A7F-BAE0-61ECD0F4FEDA}"/>
                </a:ext>
              </a:extLst>
            </p:cNvPr>
            <p:cNvSpPr/>
            <p:nvPr/>
          </p:nvSpPr>
          <p:spPr>
            <a:xfrm>
              <a:off x="2168869" y="3125602"/>
              <a:ext cx="7854263" cy="646331"/>
            </a:xfrm>
            <a:prstGeom prst="rect">
              <a:avLst/>
            </a:prstGeom>
            <a:solidFill>
              <a:schemeClr val="bg1"/>
            </a:solidFill>
            <a:ln>
              <a:solidFill>
                <a:schemeClr val="tx1"/>
              </a:solidFill>
            </a:ln>
          </p:spPr>
          <p:txBody>
            <a:bodyPr wrap="square" lIns="91440" tIns="45720" rIns="91440" bIns="45720">
              <a:spAutoFit/>
            </a:bodyPr>
            <a:lstStyle/>
            <a:p>
              <a:pPr algn="ctr"/>
              <a:r>
                <a:rPr lang="en-US">
                  <a:ln w="0"/>
                </a:rPr>
                <a:t>When R) Clicking a staff members name to display Staff Notes/Profile the year selection field now includes option to display by </a:t>
              </a:r>
              <a:r>
                <a:rPr lang="en-US" b="1">
                  <a:ln w="0"/>
                </a:rPr>
                <a:t>Fiscal Year</a:t>
              </a:r>
              <a:endParaRPr lang="en-US" b="1" cap="none" spc="0">
                <a:ln w="0"/>
                <a:solidFill>
                  <a:schemeClr val="tx1"/>
                </a:solidFill>
              </a:endParaRPr>
            </a:p>
          </p:txBody>
        </p:sp>
      </p:grpSp>
      <p:pic>
        <p:nvPicPr>
          <p:cNvPr id="54" name="Picture 53">
            <a:extLst>
              <a:ext uri="{FF2B5EF4-FFF2-40B4-BE49-F238E27FC236}">
                <a16:creationId xmlns:a16="http://schemas.microsoft.com/office/drawing/2014/main" id="{8FC78093-5C58-4B3C-93BB-B20A66554669}"/>
              </a:ext>
            </a:extLst>
          </p:cNvPr>
          <p:cNvPicPr>
            <a:picLocks noChangeAspect="1"/>
          </p:cNvPicPr>
          <p:nvPr/>
        </p:nvPicPr>
        <p:blipFill rotWithShape="1">
          <a:blip r:embed="rId38">
            <a:extLst>
              <a:ext uri="{28A0092B-C50C-407E-A947-70E740481C1C}">
                <a14:useLocalDpi xmlns:a14="http://schemas.microsoft.com/office/drawing/2010/main" val="0"/>
              </a:ext>
            </a:extLst>
          </a:blip>
          <a:srcRect/>
          <a:stretch/>
        </p:blipFill>
        <p:spPr>
          <a:xfrm>
            <a:off x="3401998" y="631800"/>
            <a:ext cx="5388004" cy="5594400"/>
          </a:xfrm>
          <a:prstGeom prst="rect">
            <a:avLst/>
          </a:prstGeom>
          <a:ln w="19050">
            <a:solidFill>
              <a:schemeClr val="tx1"/>
            </a:solidFill>
          </a:ln>
        </p:spPr>
      </p:pic>
      <p:sp>
        <p:nvSpPr>
          <p:cNvPr id="86" name="Rectangle 85">
            <a:extLst>
              <a:ext uri="{FF2B5EF4-FFF2-40B4-BE49-F238E27FC236}">
                <a16:creationId xmlns:a16="http://schemas.microsoft.com/office/drawing/2014/main" id="{66E3DF9F-58A0-4D20-9CB1-E31F5991DCD5}"/>
              </a:ext>
            </a:extLst>
          </p:cNvPr>
          <p:cNvSpPr/>
          <p:nvPr/>
        </p:nvSpPr>
        <p:spPr>
          <a:xfrm>
            <a:off x="3703078" y="1648636"/>
            <a:ext cx="2482374" cy="208375"/>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pic>
        <p:nvPicPr>
          <p:cNvPr id="55" name="Picture 54">
            <a:extLst>
              <a:ext uri="{FF2B5EF4-FFF2-40B4-BE49-F238E27FC236}">
                <a16:creationId xmlns:a16="http://schemas.microsoft.com/office/drawing/2014/main" id="{B7EA1F11-7F74-463A-808A-C9BD358C4B96}"/>
              </a:ext>
            </a:extLst>
          </p:cNvPr>
          <p:cNvPicPr>
            <a:picLocks noChangeAspect="1"/>
          </p:cNvPicPr>
          <p:nvPr/>
        </p:nvPicPr>
        <p:blipFill rotWithShape="1">
          <a:blip r:embed="rId39">
            <a:extLst>
              <a:ext uri="{28A0092B-C50C-407E-A947-70E740481C1C}">
                <a14:useLocalDpi xmlns:a14="http://schemas.microsoft.com/office/drawing/2010/main" val="0"/>
              </a:ext>
            </a:extLst>
          </a:blip>
          <a:srcRect/>
          <a:stretch/>
        </p:blipFill>
        <p:spPr>
          <a:xfrm>
            <a:off x="3401998" y="631800"/>
            <a:ext cx="5388004" cy="5594400"/>
          </a:xfrm>
          <a:prstGeom prst="rect">
            <a:avLst/>
          </a:prstGeom>
          <a:ln w="19050">
            <a:solidFill>
              <a:schemeClr val="tx1"/>
            </a:solidFill>
          </a:ln>
        </p:spPr>
      </p:pic>
      <p:sp>
        <p:nvSpPr>
          <p:cNvPr id="87" name="Rectangle 86">
            <a:extLst>
              <a:ext uri="{FF2B5EF4-FFF2-40B4-BE49-F238E27FC236}">
                <a16:creationId xmlns:a16="http://schemas.microsoft.com/office/drawing/2014/main" id="{68B345F5-08C2-484A-91C5-458F2EC92145}"/>
              </a:ext>
            </a:extLst>
          </p:cNvPr>
          <p:cNvSpPr/>
          <p:nvPr/>
        </p:nvSpPr>
        <p:spPr>
          <a:xfrm>
            <a:off x="8099379" y="5958310"/>
            <a:ext cx="558000" cy="216000"/>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grpSp>
        <p:nvGrpSpPr>
          <p:cNvPr id="60" name="Group 59" hidden="1">
            <a:extLst>
              <a:ext uri="{FF2B5EF4-FFF2-40B4-BE49-F238E27FC236}">
                <a16:creationId xmlns:a16="http://schemas.microsoft.com/office/drawing/2014/main" id="{8C6583EF-6D0F-4F59-947E-4BBE3ABB622B}"/>
              </a:ext>
            </a:extLst>
          </p:cNvPr>
          <p:cNvGrpSpPr/>
          <p:nvPr/>
        </p:nvGrpSpPr>
        <p:grpSpPr>
          <a:xfrm>
            <a:off x="2363166" y="3105835"/>
            <a:ext cx="7465668" cy="2941418"/>
            <a:chOff x="2363166" y="3105835"/>
            <a:chExt cx="7465668" cy="2941418"/>
          </a:xfrm>
        </p:grpSpPr>
        <p:sp>
          <p:nvSpPr>
            <p:cNvPr id="92" name="Rectangle 91">
              <a:extLst>
                <a:ext uri="{FF2B5EF4-FFF2-40B4-BE49-F238E27FC236}">
                  <a16:creationId xmlns:a16="http://schemas.microsoft.com/office/drawing/2014/main" id="{7F7B5EFD-9791-4267-B9D4-477F5A214BD2}"/>
                </a:ext>
              </a:extLst>
            </p:cNvPr>
            <p:cNvSpPr/>
            <p:nvPr/>
          </p:nvSpPr>
          <p:spPr>
            <a:xfrm>
              <a:off x="2363166" y="3105835"/>
              <a:ext cx="7465668" cy="646331"/>
            </a:xfrm>
            <a:prstGeom prst="rect">
              <a:avLst/>
            </a:prstGeom>
            <a:solidFill>
              <a:schemeClr val="bg1"/>
            </a:solidFill>
            <a:ln>
              <a:solidFill>
                <a:schemeClr val="tx1"/>
              </a:solidFill>
            </a:ln>
          </p:spPr>
          <p:txBody>
            <a:bodyPr wrap="square" lIns="91440" tIns="45720" rIns="91440" bIns="45720">
              <a:spAutoFit/>
            </a:bodyPr>
            <a:lstStyle/>
            <a:p>
              <a:pPr algn="ctr"/>
              <a:r>
                <a:rPr lang="en-US" dirty="0">
                  <a:ln w="0"/>
                </a:rPr>
                <a:t>A counter has been added to show the number of patients who have a </a:t>
              </a:r>
              <a:r>
                <a:rPr lang="en-US" b="1" dirty="0">
                  <a:ln w="0"/>
                </a:rPr>
                <a:t>Predicted Discharge (</a:t>
              </a:r>
              <a:r>
                <a:rPr lang="en-US" b="1" dirty="0" err="1">
                  <a:ln w="0"/>
                </a:rPr>
                <a:t>PDsc</a:t>
              </a:r>
              <a:r>
                <a:rPr lang="en-US" b="1" dirty="0">
                  <a:ln w="0"/>
                </a:rPr>
                <a:t>) </a:t>
              </a:r>
              <a:r>
                <a:rPr lang="en-US" dirty="0">
                  <a:ln w="0"/>
                </a:rPr>
                <a:t>for a prior shift</a:t>
              </a:r>
              <a:endParaRPr lang="en-US" b="1" cap="none" spc="0" dirty="0">
                <a:ln w="0"/>
                <a:solidFill>
                  <a:schemeClr val="tx1"/>
                </a:solidFill>
              </a:endParaRPr>
            </a:p>
          </p:txBody>
        </p:sp>
        <p:cxnSp>
          <p:nvCxnSpPr>
            <p:cNvPr id="11" name="Straight Arrow Connector 10">
              <a:extLst>
                <a:ext uri="{FF2B5EF4-FFF2-40B4-BE49-F238E27FC236}">
                  <a16:creationId xmlns:a16="http://schemas.microsoft.com/office/drawing/2014/main" id="{D4F908C3-3825-434B-8B17-727039957EB8}"/>
                </a:ext>
              </a:extLst>
            </p:cNvPr>
            <p:cNvCxnSpPr/>
            <p:nvPr/>
          </p:nvCxnSpPr>
          <p:spPr>
            <a:xfrm flipH="1">
              <a:off x="3033866" y="3771933"/>
              <a:ext cx="2842499" cy="22753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89" name="Rectangle 88">
            <a:extLst>
              <a:ext uri="{FF2B5EF4-FFF2-40B4-BE49-F238E27FC236}">
                <a16:creationId xmlns:a16="http://schemas.microsoft.com/office/drawing/2014/main" id="{0F2A238C-9201-4340-A6FC-B46B5A50C83D}"/>
              </a:ext>
            </a:extLst>
          </p:cNvPr>
          <p:cNvSpPr/>
          <p:nvPr/>
        </p:nvSpPr>
        <p:spPr>
          <a:xfrm flipV="1">
            <a:off x="11153861" y="6045615"/>
            <a:ext cx="432000" cy="180000"/>
          </a:xfrm>
          <a:prstGeom prst="rect">
            <a:avLst/>
          </a:prstGeom>
          <a:noFill/>
          <a:ln w="19050">
            <a:solidFill>
              <a:srgbClr val="FF0000"/>
            </a:solidFill>
          </a:ln>
        </p:spPr>
        <p:txBody>
          <a:bodyPr wrap="square" lIns="91440" tIns="45720" rIns="91440" bIns="45720" rtlCol="0" anchor="ctr">
            <a:noAutofit/>
          </a:bodyPr>
          <a:lstStyle/>
          <a:p>
            <a:pPr algn="ctr"/>
            <a:endParaRPr lang="en-AU" b="0" cap="none" spc="0">
              <a:ln w="0"/>
              <a:solidFill>
                <a:schemeClr val="tx1"/>
              </a:solidFill>
            </a:endParaRPr>
          </a:p>
        </p:txBody>
      </p:sp>
    </p:spTree>
    <p:extLst>
      <p:ext uri="{BB962C8B-B14F-4D97-AF65-F5344CB8AC3E}">
        <p14:creationId xmlns:p14="http://schemas.microsoft.com/office/powerpoint/2010/main" val="346827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300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xit" presetSubtype="0" fill="hold" nodeType="withEffect">
                                  <p:stCondLst>
                                    <p:cond delay="3000"/>
                                  </p:stCondLst>
                                  <p:childTnLst>
                                    <p:set>
                                      <p:cBhvr>
                                        <p:cTn id="12" dur="1" fill="hold">
                                          <p:stCondLst>
                                            <p:cond delay="0"/>
                                          </p:stCondLst>
                                        </p:cTn>
                                        <p:tgtEl>
                                          <p:spTgt spid="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150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6"/>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39"/>
                                        </p:tgtEl>
                                        <p:attrNameLst>
                                          <p:attrName>style.visibility</p:attrName>
                                        </p:attrNameLst>
                                      </p:cBhvr>
                                      <p:to>
                                        <p:strVal val="hidden"/>
                                      </p:to>
                                    </p:set>
                                  </p:childTnLst>
                                </p:cTn>
                              </p:par>
                              <p:par>
                                <p:cTn id="31" presetID="1" presetClass="entr" presetSubtype="0" fill="hold" nodeType="withEffect">
                                  <p:stCondLst>
                                    <p:cond delay="100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4000"/>
                                  </p:stCondLst>
                                  <p:childTnLst>
                                    <p:set>
                                      <p:cBhvr>
                                        <p:cTn id="34" dur="1" fill="hold">
                                          <p:stCondLst>
                                            <p:cond delay="0"/>
                                          </p:stCondLst>
                                        </p:cTn>
                                        <p:tgtEl>
                                          <p:spTgt spid="63"/>
                                        </p:tgtEl>
                                        <p:attrNameLst>
                                          <p:attrName>style.visibility</p:attrName>
                                        </p:attrNameLst>
                                      </p:cBhvr>
                                      <p:to>
                                        <p:strVal val="visible"/>
                                      </p:to>
                                    </p:set>
                                  </p:childTnLst>
                                </p:cTn>
                              </p:par>
                              <p:par>
                                <p:cTn id="35" presetID="1" presetClass="exit" presetSubtype="0" fill="hold" nodeType="withEffect">
                                  <p:stCondLst>
                                    <p:cond delay="4000"/>
                                  </p:stCondLst>
                                  <p:childTnLst>
                                    <p:set>
                                      <p:cBhvr>
                                        <p:cTn id="36" dur="1" fill="hold">
                                          <p:stCondLst>
                                            <p:cond delay="0"/>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grpId="0" nodeType="withEffect">
                                  <p:stCondLst>
                                    <p:cond delay="2000"/>
                                  </p:stCondLst>
                                  <p:childTnLst>
                                    <p:set>
                                      <p:cBhvr>
                                        <p:cTn id="44" dur="1" fill="hold">
                                          <p:stCondLst>
                                            <p:cond delay="0"/>
                                          </p:stCondLst>
                                        </p:cTn>
                                        <p:tgtEl>
                                          <p:spTgt spid="65"/>
                                        </p:tgtEl>
                                        <p:attrNameLst>
                                          <p:attrName>style.visibility</p:attrName>
                                        </p:attrNameLst>
                                      </p:cBhvr>
                                      <p:to>
                                        <p:strVal val="visible"/>
                                      </p:to>
                                    </p:set>
                                  </p:childTnLst>
                                </p:cTn>
                              </p:par>
                              <p:par>
                                <p:cTn id="45" presetID="1" presetClass="entr" presetSubtype="0" fill="hold" grpId="0" nodeType="withEffect">
                                  <p:stCondLst>
                                    <p:cond delay="2000"/>
                                  </p:stCondLst>
                                  <p:childTnLst>
                                    <p:set>
                                      <p:cBhvr>
                                        <p:cTn id="46" dur="1" fill="hold">
                                          <p:stCondLst>
                                            <p:cond delay="0"/>
                                          </p:stCondLst>
                                        </p:cTn>
                                        <p:tgtEl>
                                          <p:spTgt spid="66"/>
                                        </p:tgtEl>
                                        <p:attrNameLst>
                                          <p:attrName>style.visibility</p:attrName>
                                        </p:attrNameLst>
                                      </p:cBhvr>
                                      <p:to>
                                        <p:strVal val="visible"/>
                                      </p:to>
                                    </p:set>
                                  </p:childTnLst>
                                </p:cTn>
                              </p:par>
                              <p:par>
                                <p:cTn id="47" presetID="1" presetClass="exit" presetSubtype="0" fill="hold" grpId="1" nodeType="withEffect">
                                  <p:stCondLst>
                                    <p:cond delay="2000"/>
                                  </p:stCondLst>
                                  <p:childTnLst>
                                    <p:set>
                                      <p:cBhvr>
                                        <p:cTn id="48" dur="1" fill="hold">
                                          <p:stCondLst>
                                            <p:cond delay="0"/>
                                          </p:stCondLst>
                                        </p:cTn>
                                        <p:tgtEl>
                                          <p:spTgt spid="5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2"/>
                                        </p:tgtEl>
                                        <p:attrNameLst>
                                          <p:attrName>style.visibility</p:attrName>
                                        </p:attrNameLst>
                                      </p:cBhvr>
                                      <p:to>
                                        <p:strVal val="visible"/>
                                      </p:to>
                                    </p:set>
                                  </p:childTnLst>
                                </p:cTn>
                              </p:par>
                              <p:par>
                                <p:cTn id="53" presetID="1" presetClass="entr" presetSubtype="0" fill="hold" grpId="0" nodeType="withEffect">
                                  <p:stCondLst>
                                    <p:cond delay="200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5"/>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97"/>
                                        </p:tgtEl>
                                        <p:attrNameLst>
                                          <p:attrName>style.visibility</p:attrName>
                                        </p:attrNameLst>
                                      </p:cBhvr>
                                      <p:to>
                                        <p:strVal val="hidden"/>
                                      </p:to>
                                    </p:set>
                                  </p:childTnLst>
                                </p:cTn>
                              </p:par>
                              <p:par>
                                <p:cTn id="67" presetID="1" presetClass="entr" presetSubtype="0" fill="hold" grpId="0" nodeType="withEffect">
                                  <p:stCondLst>
                                    <p:cond delay="1500"/>
                                  </p:stCondLst>
                                  <p:childTnLst>
                                    <p:set>
                                      <p:cBhvr>
                                        <p:cTn id="68" dur="1" fill="hold">
                                          <p:stCondLst>
                                            <p:cond delay="0"/>
                                          </p:stCondLst>
                                        </p:cTn>
                                        <p:tgtEl>
                                          <p:spTgt spid="9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3"/>
                                        </p:tgtEl>
                                        <p:attrNameLst>
                                          <p:attrName>style.visibility</p:attrName>
                                        </p:attrNameLst>
                                      </p:cBhvr>
                                      <p:to>
                                        <p:strVal val="visible"/>
                                      </p:to>
                                    </p:set>
                                  </p:childTnLst>
                                </p:cTn>
                              </p:par>
                              <p:par>
                                <p:cTn id="73" presetID="1" presetClass="exit" presetSubtype="0" fill="hold" nodeType="withEffect">
                                  <p:stCondLst>
                                    <p:cond delay="0"/>
                                  </p:stCondLst>
                                  <p:childTnLst>
                                    <p:set>
                                      <p:cBhvr>
                                        <p:cTn id="74" dur="1" fill="hold">
                                          <p:stCondLst>
                                            <p:cond delay="0"/>
                                          </p:stCondLst>
                                        </p:cTn>
                                        <p:tgtEl>
                                          <p:spTgt spid="75"/>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9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7"/>
                                        </p:tgtEl>
                                        <p:attrNameLst>
                                          <p:attrName>style.visibility</p:attrName>
                                        </p:attrNameLst>
                                      </p:cBhvr>
                                      <p:to>
                                        <p:strVal val="visible"/>
                                      </p:to>
                                    </p:set>
                                  </p:childTnLst>
                                </p:cTn>
                              </p:par>
                              <p:par>
                                <p:cTn id="81" presetID="1" presetClass="exit" presetSubtype="0" fill="hold" grpId="1" nodeType="withEffect">
                                  <p:stCondLst>
                                    <p:cond delay="0"/>
                                  </p:stCondLst>
                                  <p:childTnLst>
                                    <p:set>
                                      <p:cBhvr>
                                        <p:cTn id="82" dur="1" fill="hold">
                                          <p:stCondLst>
                                            <p:cond delay="0"/>
                                          </p:stCondLst>
                                        </p:cTn>
                                        <p:tgtEl>
                                          <p:spTgt spid="7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7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8"/>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62"/>
                                        </p:tgtEl>
                                        <p:attrNameLst>
                                          <p:attrName>style.visibility</p:attrName>
                                        </p:attrNameLst>
                                      </p:cBhvr>
                                      <p:to>
                                        <p:strVal val="visible"/>
                                      </p:to>
                                    </p:set>
                                  </p:childTnLst>
                                </p:cTn>
                              </p:par>
                              <p:par>
                                <p:cTn id="131" presetID="1" presetClass="exit" presetSubtype="0" fill="hold" nodeType="withEffect">
                                  <p:stCondLst>
                                    <p:cond delay="0"/>
                                  </p:stCondLst>
                                  <p:childTnLst>
                                    <p:set>
                                      <p:cBhvr>
                                        <p:cTn id="132" dur="1" fill="hold">
                                          <p:stCondLst>
                                            <p:cond delay="0"/>
                                          </p:stCondLst>
                                        </p:cTn>
                                        <p:tgtEl>
                                          <p:spTgt spid="28"/>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77"/>
                                        </p:tgtEl>
                                        <p:attrNameLst>
                                          <p:attrName>style.visibility</p:attrName>
                                        </p:attrNameLst>
                                      </p:cBhvr>
                                      <p:to>
                                        <p:strVal val="visible"/>
                                      </p:to>
                                    </p:set>
                                  </p:childTnLst>
                                </p:cTn>
                              </p:par>
                              <p:par>
                                <p:cTn id="137" presetID="1" presetClass="exit" presetSubtype="0" fill="hold" nodeType="withEffect">
                                  <p:stCondLst>
                                    <p:cond delay="0"/>
                                  </p:stCondLst>
                                  <p:childTnLst>
                                    <p:set>
                                      <p:cBhvr>
                                        <p:cTn id="138" dur="1" fill="hold">
                                          <p:stCondLst>
                                            <p:cond delay="0"/>
                                          </p:stCondLst>
                                        </p:cTn>
                                        <p:tgtEl>
                                          <p:spTgt spid="62"/>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29"/>
                                        </p:tgtEl>
                                        <p:attrNameLst>
                                          <p:attrName>style.visibility</p:attrName>
                                        </p:attrNameLst>
                                      </p:cBhvr>
                                      <p:to>
                                        <p:strVal val="visible"/>
                                      </p:to>
                                    </p:set>
                                  </p:childTnLst>
                                </p:cTn>
                              </p:par>
                              <p:par>
                                <p:cTn id="143" presetID="1" presetClass="exit" presetSubtype="0" fill="hold" nodeType="withEffect">
                                  <p:stCondLst>
                                    <p:cond delay="0"/>
                                  </p:stCondLst>
                                  <p:childTnLst>
                                    <p:set>
                                      <p:cBhvr>
                                        <p:cTn id="144" dur="1" fill="hold">
                                          <p:stCondLst>
                                            <p:cond delay="0"/>
                                          </p:stCondLst>
                                        </p:cTn>
                                        <p:tgtEl>
                                          <p:spTgt spid="77"/>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32"/>
                                        </p:tgtEl>
                                        <p:attrNameLst>
                                          <p:attrName>style.visibility</p:attrName>
                                        </p:attrNameLst>
                                      </p:cBhvr>
                                      <p:to>
                                        <p:strVal val="visible"/>
                                      </p:to>
                                    </p:set>
                                  </p:childTnLst>
                                </p:cTn>
                              </p:par>
                              <p:par>
                                <p:cTn id="149" presetID="1" presetClass="exit" presetSubtype="0" fill="hold" nodeType="withEffect">
                                  <p:stCondLst>
                                    <p:cond delay="0"/>
                                  </p:stCondLst>
                                  <p:childTnLst>
                                    <p:set>
                                      <p:cBhvr>
                                        <p:cTn id="150" dur="1" fill="hold">
                                          <p:stCondLst>
                                            <p:cond delay="0"/>
                                          </p:stCondLst>
                                        </p:cTn>
                                        <p:tgtEl>
                                          <p:spTgt spid="29"/>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33"/>
                                        </p:tgtEl>
                                        <p:attrNameLst>
                                          <p:attrName>style.visibility</p:attrName>
                                        </p:attrNameLst>
                                      </p:cBhvr>
                                      <p:to>
                                        <p:strVal val="visible"/>
                                      </p:to>
                                    </p:set>
                                  </p:childTnLst>
                                </p:cTn>
                              </p:par>
                              <p:par>
                                <p:cTn id="155" presetID="1" presetClass="exit" presetSubtype="0" fill="hold" nodeType="withEffect">
                                  <p:stCondLst>
                                    <p:cond delay="0"/>
                                  </p:stCondLst>
                                  <p:childTnLst>
                                    <p:set>
                                      <p:cBhvr>
                                        <p:cTn id="156" dur="1" fill="hold">
                                          <p:stCondLst>
                                            <p:cond delay="0"/>
                                          </p:stCondLst>
                                        </p:cTn>
                                        <p:tgtEl>
                                          <p:spTgt spid="32"/>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34"/>
                                        </p:tgtEl>
                                        <p:attrNameLst>
                                          <p:attrName>style.visibility</p:attrName>
                                        </p:attrNameLst>
                                      </p:cBhvr>
                                      <p:to>
                                        <p:strVal val="visible"/>
                                      </p:to>
                                    </p:set>
                                  </p:childTnLst>
                                </p:cTn>
                              </p:par>
                              <p:par>
                                <p:cTn id="161" presetID="1" presetClass="exit" presetSubtype="0" fill="hold" nodeType="withEffect">
                                  <p:stCondLst>
                                    <p:cond delay="0"/>
                                  </p:stCondLst>
                                  <p:childTnLst>
                                    <p:set>
                                      <p:cBhvr>
                                        <p:cTn id="162" dur="1" fill="hold">
                                          <p:stCondLst>
                                            <p:cond delay="0"/>
                                          </p:stCondLst>
                                        </p:cTn>
                                        <p:tgtEl>
                                          <p:spTgt spid="33"/>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37"/>
                                        </p:tgtEl>
                                        <p:attrNameLst>
                                          <p:attrName>style.visibility</p:attrName>
                                        </p:attrNameLst>
                                      </p:cBhvr>
                                      <p:to>
                                        <p:strVal val="visible"/>
                                      </p:to>
                                    </p:set>
                                  </p:childTnLst>
                                </p:cTn>
                              </p:par>
                              <p:par>
                                <p:cTn id="167" presetID="1" presetClass="exit" presetSubtype="0" fill="hold" nodeType="withEffect">
                                  <p:stCondLst>
                                    <p:cond delay="0"/>
                                  </p:stCondLst>
                                  <p:childTnLst>
                                    <p:set>
                                      <p:cBhvr>
                                        <p:cTn id="168" dur="1" fill="hold">
                                          <p:stCondLst>
                                            <p:cond delay="0"/>
                                          </p:stCondLst>
                                        </p:cTn>
                                        <p:tgtEl>
                                          <p:spTgt spid="34"/>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nodeType="clickEffect">
                                  <p:stCondLst>
                                    <p:cond delay="0"/>
                                  </p:stCondLst>
                                  <p:childTnLst>
                                    <p:set>
                                      <p:cBhvr>
                                        <p:cTn id="172" dur="1" fill="hold">
                                          <p:stCondLst>
                                            <p:cond delay="0"/>
                                          </p:stCondLst>
                                        </p:cTn>
                                        <p:tgtEl>
                                          <p:spTgt spid="38"/>
                                        </p:tgtEl>
                                        <p:attrNameLst>
                                          <p:attrName>style.visibility</p:attrName>
                                        </p:attrNameLst>
                                      </p:cBhvr>
                                      <p:to>
                                        <p:strVal val="visible"/>
                                      </p:to>
                                    </p:set>
                                  </p:childTnLst>
                                </p:cTn>
                              </p:par>
                              <p:par>
                                <p:cTn id="173" presetID="1" presetClass="exit" presetSubtype="0" fill="hold" nodeType="withEffect">
                                  <p:stCondLst>
                                    <p:cond delay="0"/>
                                  </p:stCondLst>
                                  <p:childTnLst>
                                    <p:set>
                                      <p:cBhvr>
                                        <p:cTn id="174" dur="1" fill="hold">
                                          <p:stCondLst>
                                            <p:cond delay="0"/>
                                          </p:stCondLst>
                                        </p:cTn>
                                        <p:tgtEl>
                                          <p:spTgt spid="37"/>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nodeType="clickEffect">
                                  <p:stCondLst>
                                    <p:cond delay="0"/>
                                  </p:stCondLst>
                                  <p:childTnLst>
                                    <p:set>
                                      <p:cBhvr>
                                        <p:cTn id="178" dur="1" fill="hold">
                                          <p:stCondLst>
                                            <p:cond delay="0"/>
                                          </p:stCondLst>
                                        </p:cTn>
                                        <p:tgtEl>
                                          <p:spTgt spid="91"/>
                                        </p:tgtEl>
                                        <p:attrNameLst>
                                          <p:attrName>style.visibility</p:attrName>
                                        </p:attrNameLst>
                                      </p:cBhvr>
                                      <p:to>
                                        <p:strVal val="visible"/>
                                      </p:to>
                                    </p:set>
                                  </p:childTnLst>
                                </p:cTn>
                              </p:par>
                              <p:par>
                                <p:cTn id="179" presetID="1" presetClass="exit" presetSubtype="0" fill="hold" nodeType="withEffect">
                                  <p:stCondLst>
                                    <p:cond delay="0"/>
                                  </p:stCondLst>
                                  <p:childTnLst>
                                    <p:set>
                                      <p:cBhvr>
                                        <p:cTn id="180" dur="1" fill="hold">
                                          <p:stCondLst>
                                            <p:cond delay="0"/>
                                          </p:stCondLst>
                                        </p:cTn>
                                        <p:tgtEl>
                                          <p:spTgt spid="38"/>
                                        </p:tgtEl>
                                        <p:attrNameLst>
                                          <p:attrName>style.visibility</p:attrName>
                                        </p:attrNameLst>
                                      </p:cBhvr>
                                      <p:to>
                                        <p:strVal val="hidden"/>
                                      </p:to>
                                    </p:set>
                                  </p:childTnLst>
                                </p:cTn>
                              </p:par>
                              <p:par>
                                <p:cTn id="181" presetID="1" presetClass="entr" presetSubtype="0" fill="hold" grpId="0" nodeType="withEffect">
                                  <p:stCondLst>
                                    <p:cond delay="2000"/>
                                  </p:stCondLst>
                                  <p:childTnLst>
                                    <p:set>
                                      <p:cBhvr>
                                        <p:cTn id="182" dur="1" fill="hold">
                                          <p:stCondLst>
                                            <p:cond delay="0"/>
                                          </p:stCondLst>
                                        </p:cTn>
                                        <p:tgtEl>
                                          <p:spTgt spid="74"/>
                                        </p:tgtEl>
                                        <p:attrNameLst>
                                          <p:attrName>style.visibility</p:attrName>
                                        </p:attrNameLst>
                                      </p:cBhvr>
                                      <p:to>
                                        <p:strVal val="visible"/>
                                      </p:to>
                                    </p:set>
                                  </p:childTnLst>
                                </p:cTn>
                              </p:par>
                              <p:par>
                                <p:cTn id="183" presetID="1" presetClass="exit" presetSubtype="0" fill="hold" nodeType="withEffect">
                                  <p:stCondLst>
                                    <p:cond delay="2000"/>
                                  </p:stCondLst>
                                  <p:childTnLst>
                                    <p:set>
                                      <p:cBhvr>
                                        <p:cTn id="184" dur="1" fill="hold">
                                          <p:stCondLst>
                                            <p:cond delay="0"/>
                                          </p:stCondLst>
                                        </p:cTn>
                                        <p:tgtEl>
                                          <p:spTgt spid="91"/>
                                        </p:tgtEl>
                                        <p:attrNameLst>
                                          <p:attrName>style.visibility</p:attrName>
                                        </p:attrNameLst>
                                      </p:cBhvr>
                                      <p:to>
                                        <p:strVal val="hidden"/>
                                      </p:to>
                                    </p:set>
                                  </p:childTnLst>
                                </p:cTn>
                              </p:par>
                              <p:par>
                                <p:cTn id="185" presetID="1" presetClass="entr" presetSubtype="0" fill="hold" grpId="0" nodeType="withEffect">
                                  <p:stCondLst>
                                    <p:cond delay="2000"/>
                                  </p:stCondLst>
                                  <p:childTnLst>
                                    <p:set>
                                      <p:cBhvr>
                                        <p:cTn id="186" dur="1" fill="hold">
                                          <p:stCondLst>
                                            <p:cond delay="0"/>
                                          </p:stCondLst>
                                        </p:cTn>
                                        <p:tgtEl>
                                          <p:spTgt spid="43"/>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nodeType="clickEffect">
                                  <p:stCondLst>
                                    <p:cond delay="0"/>
                                  </p:stCondLst>
                                  <p:childTnLst>
                                    <p:set>
                                      <p:cBhvr>
                                        <p:cTn id="190" dur="1" fill="hold">
                                          <p:stCondLst>
                                            <p:cond delay="0"/>
                                          </p:stCondLst>
                                        </p:cTn>
                                        <p:tgtEl>
                                          <p:spTgt spid="42"/>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78"/>
                                        </p:tgtEl>
                                        <p:attrNameLst>
                                          <p:attrName>style.visibility</p:attrName>
                                        </p:attrNameLst>
                                      </p:cBhvr>
                                      <p:to>
                                        <p:strVal val="visible"/>
                                      </p:to>
                                    </p:set>
                                  </p:childTnLst>
                                </p:cTn>
                              </p:par>
                              <p:par>
                                <p:cTn id="193" presetID="1" presetClass="exit" presetSubtype="0" fill="hold" grpId="1" nodeType="withEffect">
                                  <p:stCondLst>
                                    <p:cond delay="0"/>
                                  </p:stCondLst>
                                  <p:childTnLst>
                                    <p:set>
                                      <p:cBhvr>
                                        <p:cTn id="194" dur="1" fill="hold">
                                          <p:stCondLst>
                                            <p:cond delay="0"/>
                                          </p:stCondLst>
                                        </p:cTn>
                                        <p:tgtEl>
                                          <p:spTgt spid="74"/>
                                        </p:tgtEl>
                                        <p:attrNameLst>
                                          <p:attrName>style.visibility</p:attrName>
                                        </p:attrNameLst>
                                      </p:cBhvr>
                                      <p:to>
                                        <p:strVal val="hidden"/>
                                      </p:to>
                                    </p:set>
                                  </p:childTnLst>
                                </p:cTn>
                              </p:par>
                              <p:par>
                                <p:cTn id="195" presetID="1" presetClass="entr" presetSubtype="0" fill="hold" nodeType="withEffect">
                                  <p:stCondLst>
                                    <p:cond delay="1000"/>
                                  </p:stCondLst>
                                  <p:childTnLst>
                                    <p:set>
                                      <p:cBhvr>
                                        <p:cTn id="196" dur="1" fill="hold">
                                          <p:stCondLst>
                                            <p:cond delay="0"/>
                                          </p:stCondLst>
                                        </p:cTn>
                                        <p:tgtEl>
                                          <p:spTgt spid="56"/>
                                        </p:tgtEl>
                                        <p:attrNameLst>
                                          <p:attrName>style.visibility</p:attrName>
                                        </p:attrNameLst>
                                      </p:cBhvr>
                                      <p:to>
                                        <p:strVal val="visible"/>
                                      </p:to>
                                    </p:set>
                                  </p:childTnLst>
                                </p:cTn>
                              </p:par>
                              <p:par>
                                <p:cTn id="197" presetID="1" presetClass="exit" presetSubtype="0" fill="hold" grpId="1" nodeType="withEffect">
                                  <p:stCondLst>
                                    <p:cond delay="1000"/>
                                  </p:stCondLst>
                                  <p:childTnLst>
                                    <p:set>
                                      <p:cBhvr>
                                        <p:cTn id="198" dur="1" fill="hold">
                                          <p:stCondLst>
                                            <p:cond delay="0"/>
                                          </p:stCondLst>
                                        </p:cTn>
                                        <p:tgtEl>
                                          <p:spTgt spid="78"/>
                                        </p:tgtEl>
                                        <p:attrNameLst>
                                          <p:attrName>style.visibility</p:attrName>
                                        </p:attrNameLst>
                                      </p:cBhvr>
                                      <p:to>
                                        <p:strVal val="hidden"/>
                                      </p:to>
                                    </p:set>
                                  </p:childTnLst>
                                </p:cTn>
                              </p:par>
                              <p:par>
                                <p:cTn id="199" presetID="1" presetClass="entr" presetSubtype="0" fill="hold" nodeType="withEffect">
                                  <p:stCondLst>
                                    <p:cond delay="3500"/>
                                  </p:stCondLst>
                                  <p:childTnLst>
                                    <p:set>
                                      <p:cBhvr>
                                        <p:cTn id="200" dur="1" fill="hold">
                                          <p:stCondLst>
                                            <p:cond delay="0"/>
                                          </p:stCondLst>
                                        </p:cTn>
                                        <p:tgtEl>
                                          <p:spTgt spid="45"/>
                                        </p:tgtEl>
                                        <p:attrNameLst>
                                          <p:attrName>style.visibility</p:attrName>
                                        </p:attrNameLst>
                                      </p:cBhvr>
                                      <p:to>
                                        <p:strVal val="visible"/>
                                      </p:to>
                                    </p:set>
                                  </p:childTnLst>
                                </p:cTn>
                              </p:par>
                              <p:par>
                                <p:cTn id="201" presetID="1" presetClass="exit" presetSubtype="0" fill="hold" nodeType="withEffect">
                                  <p:stCondLst>
                                    <p:cond delay="3500"/>
                                  </p:stCondLst>
                                  <p:childTnLst>
                                    <p:set>
                                      <p:cBhvr>
                                        <p:cTn id="202" dur="1" fill="hold">
                                          <p:stCondLst>
                                            <p:cond delay="0"/>
                                          </p:stCondLst>
                                        </p:cTn>
                                        <p:tgtEl>
                                          <p:spTgt spid="56"/>
                                        </p:tgtEl>
                                        <p:attrNameLst>
                                          <p:attrName>style.visibility</p:attrName>
                                        </p:attrNameLst>
                                      </p:cBhvr>
                                      <p:to>
                                        <p:strVal val="hidden"/>
                                      </p:to>
                                    </p:set>
                                  </p:childTnLst>
                                </p:cTn>
                              </p:par>
                              <p:par>
                                <p:cTn id="203" presetID="1" presetClass="entr" presetSubtype="0" fill="hold" grpId="0" nodeType="withEffect">
                                  <p:stCondLst>
                                    <p:cond delay="4500"/>
                                  </p:stCondLst>
                                  <p:childTnLst>
                                    <p:set>
                                      <p:cBhvr>
                                        <p:cTn id="204" dur="1" fill="hold">
                                          <p:stCondLst>
                                            <p:cond delay="0"/>
                                          </p:stCondLst>
                                        </p:cTn>
                                        <p:tgtEl>
                                          <p:spTgt spid="79"/>
                                        </p:tgtEl>
                                        <p:attrNameLst>
                                          <p:attrName>style.visibility</p:attrName>
                                        </p:attrNameLst>
                                      </p:cBhvr>
                                      <p:to>
                                        <p:strVal val="visible"/>
                                      </p:to>
                                    </p:set>
                                  </p:childTnLst>
                                </p:cTn>
                              </p:par>
                            </p:childTnLst>
                          </p:cTn>
                        </p:par>
                      </p:childTnLst>
                    </p:cTn>
                  </p:par>
                  <p:par>
                    <p:cTn id="205" fill="hold">
                      <p:stCondLst>
                        <p:cond delay="indefinite"/>
                      </p:stCondLst>
                      <p:childTnLst>
                        <p:par>
                          <p:cTn id="206" fill="hold">
                            <p:stCondLst>
                              <p:cond delay="0"/>
                            </p:stCondLst>
                            <p:childTnLst>
                              <p:par>
                                <p:cTn id="207" presetID="1" presetClass="entr" presetSubtype="0" fill="hold" nodeType="clickEffect">
                                  <p:stCondLst>
                                    <p:cond delay="0"/>
                                  </p:stCondLst>
                                  <p:childTnLst>
                                    <p:set>
                                      <p:cBhvr>
                                        <p:cTn id="208" dur="1" fill="hold">
                                          <p:stCondLst>
                                            <p:cond delay="0"/>
                                          </p:stCondLst>
                                        </p:cTn>
                                        <p:tgtEl>
                                          <p:spTgt spid="5"/>
                                        </p:tgtEl>
                                        <p:attrNameLst>
                                          <p:attrName>style.visibility</p:attrName>
                                        </p:attrNameLst>
                                      </p:cBhvr>
                                      <p:to>
                                        <p:strVal val="visible"/>
                                      </p:to>
                                    </p:set>
                                  </p:childTnLst>
                                </p:cTn>
                              </p:par>
                              <p:par>
                                <p:cTn id="209" presetID="1" presetClass="entr" presetSubtype="0" fill="hold" grpId="0" nodeType="withEffect">
                                  <p:stCondLst>
                                    <p:cond delay="0"/>
                                  </p:stCondLst>
                                  <p:childTnLst>
                                    <p:set>
                                      <p:cBhvr>
                                        <p:cTn id="210" dur="1" fill="hold">
                                          <p:stCondLst>
                                            <p:cond delay="0"/>
                                          </p:stCondLst>
                                        </p:cTn>
                                        <p:tgtEl>
                                          <p:spTgt spid="80"/>
                                        </p:tgtEl>
                                        <p:attrNameLst>
                                          <p:attrName>style.visibility</p:attrName>
                                        </p:attrNameLst>
                                      </p:cBhvr>
                                      <p:to>
                                        <p:strVal val="visible"/>
                                      </p:to>
                                    </p:set>
                                  </p:childTnLst>
                                </p:cTn>
                              </p:par>
                              <p:par>
                                <p:cTn id="211" presetID="1" presetClass="entr" presetSubtype="0" fill="hold" grpId="0" nodeType="withEffect">
                                  <p:stCondLst>
                                    <p:cond delay="1500"/>
                                  </p:stCondLst>
                                  <p:childTnLst>
                                    <p:set>
                                      <p:cBhvr>
                                        <p:cTn id="212" dur="1" fill="hold">
                                          <p:stCondLst>
                                            <p:cond delay="0"/>
                                          </p:stCondLst>
                                        </p:cTn>
                                        <p:tgtEl>
                                          <p:spTgt spid="81"/>
                                        </p:tgtEl>
                                        <p:attrNameLst>
                                          <p:attrName>style.visibility</p:attrName>
                                        </p:attrNameLst>
                                      </p:cBhvr>
                                      <p:to>
                                        <p:strVal val="visible"/>
                                      </p:to>
                                    </p:set>
                                  </p:childTnLst>
                                </p:cTn>
                              </p:par>
                            </p:childTnLst>
                          </p:cTn>
                        </p:par>
                      </p:childTnLst>
                    </p:cTn>
                  </p:par>
                  <p:par>
                    <p:cTn id="213" fill="hold">
                      <p:stCondLst>
                        <p:cond delay="indefinite"/>
                      </p:stCondLst>
                      <p:childTnLst>
                        <p:par>
                          <p:cTn id="214" fill="hold">
                            <p:stCondLst>
                              <p:cond delay="0"/>
                            </p:stCondLst>
                            <p:childTnLst>
                              <p:par>
                                <p:cTn id="215" presetID="1" presetClass="entr" presetSubtype="0" fill="hold" nodeType="clickEffect">
                                  <p:stCondLst>
                                    <p:cond delay="0"/>
                                  </p:stCondLst>
                                  <p:childTnLst>
                                    <p:set>
                                      <p:cBhvr>
                                        <p:cTn id="216" dur="1" fill="hold">
                                          <p:stCondLst>
                                            <p:cond delay="0"/>
                                          </p:stCondLst>
                                        </p:cTn>
                                        <p:tgtEl>
                                          <p:spTgt spid="51"/>
                                        </p:tgtEl>
                                        <p:attrNameLst>
                                          <p:attrName>style.visibility</p:attrName>
                                        </p:attrNameLst>
                                      </p:cBhvr>
                                      <p:to>
                                        <p:strVal val="visible"/>
                                      </p:to>
                                    </p:set>
                                  </p:childTnLst>
                                </p:cTn>
                              </p:par>
                              <p:par>
                                <p:cTn id="217" presetID="1" presetClass="entr" presetSubtype="0" fill="hold" grpId="0" nodeType="withEffect">
                                  <p:stCondLst>
                                    <p:cond delay="0"/>
                                  </p:stCondLst>
                                  <p:childTnLst>
                                    <p:set>
                                      <p:cBhvr>
                                        <p:cTn id="218" dur="1" fill="hold">
                                          <p:stCondLst>
                                            <p:cond delay="0"/>
                                          </p:stCondLst>
                                        </p:cTn>
                                        <p:tgtEl>
                                          <p:spTgt spid="82"/>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nodeType="clickEffect">
                                  <p:stCondLst>
                                    <p:cond delay="0"/>
                                  </p:stCondLst>
                                  <p:childTnLst>
                                    <p:set>
                                      <p:cBhvr>
                                        <p:cTn id="222" dur="1" fill="hold">
                                          <p:stCondLst>
                                            <p:cond delay="0"/>
                                          </p:stCondLst>
                                        </p:cTn>
                                        <p:tgtEl>
                                          <p:spTgt spid="52"/>
                                        </p:tgtEl>
                                        <p:attrNameLst>
                                          <p:attrName>style.visibility</p:attrName>
                                        </p:attrNameLst>
                                      </p:cBhvr>
                                      <p:to>
                                        <p:strVal val="visible"/>
                                      </p:to>
                                    </p:set>
                                  </p:childTnLst>
                                </p:cTn>
                              </p:par>
                              <p:par>
                                <p:cTn id="223" presetID="1" presetClass="entr" presetSubtype="0" fill="hold" grpId="0" nodeType="withEffect">
                                  <p:stCondLst>
                                    <p:cond delay="1500"/>
                                  </p:stCondLst>
                                  <p:childTnLst>
                                    <p:set>
                                      <p:cBhvr>
                                        <p:cTn id="224" dur="1" fill="hold">
                                          <p:stCondLst>
                                            <p:cond delay="0"/>
                                          </p:stCondLst>
                                        </p:cTn>
                                        <p:tgtEl>
                                          <p:spTgt spid="83"/>
                                        </p:tgtEl>
                                        <p:attrNameLst>
                                          <p:attrName>style.visibility</p:attrName>
                                        </p:attrNameLst>
                                      </p:cBhvr>
                                      <p:to>
                                        <p:strVal val="visible"/>
                                      </p:to>
                                    </p:set>
                                  </p:childTnLst>
                                </p:cTn>
                              </p:par>
                            </p:childTnLst>
                          </p:cTn>
                        </p:par>
                      </p:childTnLst>
                    </p:cTn>
                  </p:par>
                  <p:par>
                    <p:cTn id="225" fill="hold">
                      <p:stCondLst>
                        <p:cond delay="indefinite"/>
                      </p:stCondLst>
                      <p:childTnLst>
                        <p:par>
                          <p:cTn id="226" fill="hold">
                            <p:stCondLst>
                              <p:cond delay="0"/>
                            </p:stCondLst>
                            <p:childTnLst>
                              <p:par>
                                <p:cTn id="227" presetID="1" presetClass="entr" presetSubtype="0" fill="hold" nodeType="clickEffect">
                                  <p:stCondLst>
                                    <p:cond delay="0"/>
                                  </p:stCondLst>
                                  <p:childTnLst>
                                    <p:set>
                                      <p:cBhvr>
                                        <p:cTn id="228" dur="1" fill="hold">
                                          <p:stCondLst>
                                            <p:cond delay="0"/>
                                          </p:stCondLst>
                                        </p:cTn>
                                        <p:tgtEl>
                                          <p:spTgt spid="88"/>
                                        </p:tgtEl>
                                        <p:attrNameLst>
                                          <p:attrName>style.visibility</p:attrName>
                                        </p:attrNameLst>
                                      </p:cBhvr>
                                      <p:to>
                                        <p:strVal val="visible"/>
                                      </p:to>
                                    </p:set>
                                  </p:childTnLst>
                                </p:cTn>
                              </p:par>
                            </p:childTnLst>
                          </p:cTn>
                        </p:par>
                      </p:childTnLst>
                    </p:cTn>
                  </p:par>
                  <p:par>
                    <p:cTn id="229" fill="hold">
                      <p:stCondLst>
                        <p:cond delay="indefinite"/>
                      </p:stCondLst>
                      <p:childTnLst>
                        <p:par>
                          <p:cTn id="230" fill="hold">
                            <p:stCondLst>
                              <p:cond delay="0"/>
                            </p:stCondLst>
                            <p:childTnLst>
                              <p:par>
                                <p:cTn id="231" presetID="1" presetClass="entr" presetSubtype="0" fill="hold" nodeType="clickEffect">
                                  <p:stCondLst>
                                    <p:cond delay="0"/>
                                  </p:stCondLst>
                                  <p:childTnLst>
                                    <p:set>
                                      <p:cBhvr>
                                        <p:cTn id="232" dur="1" fill="hold">
                                          <p:stCondLst>
                                            <p:cond delay="0"/>
                                          </p:stCondLst>
                                        </p:cTn>
                                        <p:tgtEl>
                                          <p:spTgt spid="54"/>
                                        </p:tgtEl>
                                        <p:attrNameLst>
                                          <p:attrName>style.visibility</p:attrName>
                                        </p:attrNameLst>
                                      </p:cBhvr>
                                      <p:to>
                                        <p:strVal val="visible"/>
                                      </p:to>
                                    </p:set>
                                  </p:childTnLst>
                                </p:cTn>
                              </p:par>
                              <p:par>
                                <p:cTn id="233" presetID="1" presetClass="exit" presetSubtype="0" fill="hold" nodeType="withEffect">
                                  <p:stCondLst>
                                    <p:cond delay="0"/>
                                  </p:stCondLst>
                                  <p:childTnLst>
                                    <p:set>
                                      <p:cBhvr>
                                        <p:cTn id="234" dur="1" fill="hold">
                                          <p:stCondLst>
                                            <p:cond delay="0"/>
                                          </p:stCondLst>
                                        </p:cTn>
                                        <p:tgtEl>
                                          <p:spTgt spid="88"/>
                                        </p:tgtEl>
                                        <p:attrNameLst>
                                          <p:attrName>style.visibility</p:attrName>
                                        </p:attrNameLst>
                                      </p:cBhvr>
                                      <p:to>
                                        <p:strVal val="hidden"/>
                                      </p:to>
                                    </p:set>
                                  </p:childTnLst>
                                </p:cTn>
                              </p:par>
                              <p:par>
                                <p:cTn id="235" presetID="1" presetClass="entr" presetSubtype="0" fill="hold" grpId="0" nodeType="withEffect">
                                  <p:stCondLst>
                                    <p:cond delay="1000"/>
                                  </p:stCondLst>
                                  <p:childTnLst>
                                    <p:set>
                                      <p:cBhvr>
                                        <p:cTn id="236" dur="1" fill="hold">
                                          <p:stCondLst>
                                            <p:cond delay="0"/>
                                          </p:stCondLst>
                                        </p:cTn>
                                        <p:tgtEl>
                                          <p:spTgt spid="86"/>
                                        </p:tgtEl>
                                        <p:attrNameLst>
                                          <p:attrName>style.visibility</p:attrName>
                                        </p:attrNameLst>
                                      </p:cBhvr>
                                      <p:to>
                                        <p:strVal val="visible"/>
                                      </p:to>
                                    </p:set>
                                  </p:childTnLst>
                                </p:cTn>
                              </p:par>
                            </p:childTnLst>
                          </p:cTn>
                        </p:par>
                      </p:childTnLst>
                    </p:cTn>
                  </p:par>
                  <p:par>
                    <p:cTn id="237" fill="hold">
                      <p:stCondLst>
                        <p:cond delay="indefinite"/>
                      </p:stCondLst>
                      <p:childTnLst>
                        <p:par>
                          <p:cTn id="238" fill="hold">
                            <p:stCondLst>
                              <p:cond delay="0"/>
                            </p:stCondLst>
                            <p:childTnLst>
                              <p:par>
                                <p:cTn id="239" presetID="1" presetClass="entr" presetSubtype="0" fill="hold" nodeType="clickEffect">
                                  <p:stCondLst>
                                    <p:cond delay="0"/>
                                  </p:stCondLst>
                                  <p:childTnLst>
                                    <p:set>
                                      <p:cBhvr>
                                        <p:cTn id="240" dur="1" fill="hold">
                                          <p:stCondLst>
                                            <p:cond delay="0"/>
                                          </p:stCondLst>
                                        </p:cTn>
                                        <p:tgtEl>
                                          <p:spTgt spid="55"/>
                                        </p:tgtEl>
                                        <p:attrNameLst>
                                          <p:attrName>style.visibility</p:attrName>
                                        </p:attrNameLst>
                                      </p:cBhvr>
                                      <p:to>
                                        <p:strVal val="visible"/>
                                      </p:to>
                                    </p:set>
                                  </p:childTnLst>
                                </p:cTn>
                              </p:par>
                              <p:par>
                                <p:cTn id="241" presetID="1" presetClass="entr" presetSubtype="0" fill="hold" grpId="0" nodeType="withEffect">
                                  <p:stCondLst>
                                    <p:cond delay="1000"/>
                                  </p:stCondLst>
                                  <p:childTnLst>
                                    <p:set>
                                      <p:cBhvr>
                                        <p:cTn id="242" dur="1" fill="hold">
                                          <p:stCondLst>
                                            <p:cond delay="0"/>
                                          </p:stCondLst>
                                        </p:cTn>
                                        <p:tgtEl>
                                          <p:spTgt spid="87"/>
                                        </p:tgtEl>
                                        <p:attrNameLst>
                                          <p:attrName>style.visibility</p:attrName>
                                        </p:attrNameLst>
                                      </p:cBhvr>
                                      <p:to>
                                        <p:strVal val="visible"/>
                                      </p:to>
                                    </p:set>
                                  </p:childTnLst>
                                </p:cTn>
                              </p:par>
                            </p:childTnLst>
                          </p:cTn>
                        </p:par>
                      </p:childTnLst>
                    </p:cTn>
                  </p:par>
                  <p:par>
                    <p:cTn id="243" fill="hold">
                      <p:stCondLst>
                        <p:cond delay="indefinite"/>
                      </p:stCondLst>
                      <p:childTnLst>
                        <p:par>
                          <p:cTn id="244" fill="hold">
                            <p:stCondLst>
                              <p:cond delay="0"/>
                            </p:stCondLst>
                            <p:childTnLst>
                              <p:par>
                                <p:cTn id="245" presetID="1" presetClass="exit" presetSubtype="0" fill="hold" nodeType="clickEffect">
                                  <p:stCondLst>
                                    <p:cond delay="0"/>
                                  </p:stCondLst>
                                  <p:childTnLst>
                                    <p:set>
                                      <p:cBhvr>
                                        <p:cTn id="246" dur="1" fill="hold">
                                          <p:stCondLst>
                                            <p:cond delay="0"/>
                                          </p:stCondLst>
                                        </p:cTn>
                                        <p:tgtEl>
                                          <p:spTgt spid="55"/>
                                        </p:tgtEl>
                                        <p:attrNameLst>
                                          <p:attrName>style.visibility</p:attrName>
                                        </p:attrNameLst>
                                      </p:cBhvr>
                                      <p:to>
                                        <p:strVal val="hidden"/>
                                      </p:to>
                                    </p:set>
                                  </p:childTnLst>
                                </p:cTn>
                              </p:par>
                              <p:par>
                                <p:cTn id="247" presetID="1" presetClass="exit" presetSubtype="0" fill="hold" grpId="1" nodeType="withEffect">
                                  <p:stCondLst>
                                    <p:cond delay="0"/>
                                  </p:stCondLst>
                                  <p:childTnLst>
                                    <p:set>
                                      <p:cBhvr>
                                        <p:cTn id="248" dur="1" fill="hold">
                                          <p:stCondLst>
                                            <p:cond delay="0"/>
                                          </p:stCondLst>
                                        </p:cTn>
                                        <p:tgtEl>
                                          <p:spTgt spid="87"/>
                                        </p:tgtEl>
                                        <p:attrNameLst>
                                          <p:attrName>style.visibility</p:attrName>
                                        </p:attrNameLst>
                                      </p:cBhvr>
                                      <p:to>
                                        <p:strVal val="hidden"/>
                                      </p:to>
                                    </p:set>
                                  </p:childTnLst>
                                </p:cTn>
                              </p:par>
                              <p:par>
                                <p:cTn id="249" presetID="1" presetClass="exit" presetSubtype="0" fill="hold" grpId="1" nodeType="withEffect">
                                  <p:stCondLst>
                                    <p:cond delay="0"/>
                                  </p:stCondLst>
                                  <p:childTnLst>
                                    <p:set>
                                      <p:cBhvr>
                                        <p:cTn id="250" dur="1" fill="hold">
                                          <p:stCondLst>
                                            <p:cond delay="0"/>
                                          </p:stCondLst>
                                        </p:cTn>
                                        <p:tgtEl>
                                          <p:spTgt spid="86"/>
                                        </p:tgtEl>
                                        <p:attrNameLst>
                                          <p:attrName>style.visibility</p:attrName>
                                        </p:attrNameLst>
                                      </p:cBhvr>
                                      <p:to>
                                        <p:strVal val="hidden"/>
                                      </p:to>
                                    </p:set>
                                  </p:childTnLst>
                                </p:cTn>
                              </p:par>
                              <p:par>
                                <p:cTn id="251" presetID="1" presetClass="exit" presetSubtype="0" fill="hold" nodeType="withEffect">
                                  <p:stCondLst>
                                    <p:cond delay="0"/>
                                  </p:stCondLst>
                                  <p:childTnLst>
                                    <p:set>
                                      <p:cBhvr>
                                        <p:cTn id="252" dur="1" fill="hold">
                                          <p:stCondLst>
                                            <p:cond delay="0"/>
                                          </p:stCondLst>
                                        </p:cTn>
                                        <p:tgtEl>
                                          <p:spTgt spid="54"/>
                                        </p:tgtEl>
                                        <p:attrNameLst>
                                          <p:attrName>style.visibility</p:attrName>
                                        </p:attrNameLst>
                                      </p:cBhvr>
                                      <p:to>
                                        <p:strVal val="hidden"/>
                                      </p:to>
                                    </p:set>
                                  </p:childTnLst>
                                </p:cTn>
                              </p:par>
                              <p:par>
                                <p:cTn id="253" presetID="1" presetClass="exit" presetSubtype="0" fill="hold" grpId="1" nodeType="withEffect">
                                  <p:stCondLst>
                                    <p:cond delay="0"/>
                                  </p:stCondLst>
                                  <p:childTnLst>
                                    <p:set>
                                      <p:cBhvr>
                                        <p:cTn id="254" dur="1" fill="hold">
                                          <p:stCondLst>
                                            <p:cond delay="0"/>
                                          </p:stCondLst>
                                        </p:cTn>
                                        <p:tgtEl>
                                          <p:spTgt spid="83"/>
                                        </p:tgtEl>
                                        <p:attrNameLst>
                                          <p:attrName>style.visibility</p:attrName>
                                        </p:attrNameLst>
                                      </p:cBhvr>
                                      <p:to>
                                        <p:strVal val="hidden"/>
                                      </p:to>
                                    </p:set>
                                  </p:childTnLst>
                                </p:cTn>
                              </p:par>
                              <p:par>
                                <p:cTn id="255" presetID="1" presetClass="exit" presetSubtype="0" fill="hold" nodeType="withEffect">
                                  <p:stCondLst>
                                    <p:cond delay="0"/>
                                  </p:stCondLst>
                                  <p:childTnLst>
                                    <p:set>
                                      <p:cBhvr>
                                        <p:cTn id="256" dur="1" fill="hold">
                                          <p:stCondLst>
                                            <p:cond delay="0"/>
                                          </p:stCondLst>
                                        </p:cTn>
                                        <p:tgtEl>
                                          <p:spTgt spid="52"/>
                                        </p:tgtEl>
                                        <p:attrNameLst>
                                          <p:attrName>style.visibility</p:attrName>
                                        </p:attrNameLst>
                                      </p:cBhvr>
                                      <p:to>
                                        <p:strVal val="hidden"/>
                                      </p:to>
                                    </p:set>
                                  </p:childTnLst>
                                </p:cTn>
                              </p:par>
                              <p:par>
                                <p:cTn id="257" presetID="1" presetClass="exit" presetSubtype="0" fill="hold" grpId="1" nodeType="withEffect">
                                  <p:stCondLst>
                                    <p:cond delay="0"/>
                                  </p:stCondLst>
                                  <p:childTnLst>
                                    <p:set>
                                      <p:cBhvr>
                                        <p:cTn id="258" dur="1" fill="hold">
                                          <p:stCondLst>
                                            <p:cond delay="0"/>
                                          </p:stCondLst>
                                        </p:cTn>
                                        <p:tgtEl>
                                          <p:spTgt spid="82"/>
                                        </p:tgtEl>
                                        <p:attrNameLst>
                                          <p:attrName>style.visibility</p:attrName>
                                        </p:attrNameLst>
                                      </p:cBhvr>
                                      <p:to>
                                        <p:strVal val="hidden"/>
                                      </p:to>
                                    </p:set>
                                  </p:childTnLst>
                                </p:cTn>
                              </p:par>
                              <p:par>
                                <p:cTn id="259" presetID="1" presetClass="entr" presetSubtype="0" fill="hold" nodeType="withEffect">
                                  <p:stCondLst>
                                    <p:cond delay="0"/>
                                  </p:stCondLst>
                                  <p:childTnLst>
                                    <p:set>
                                      <p:cBhvr>
                                        <p:cTn id="260" dur="1" fill="hold">
                                          <p:stCondLst>
                                            <p:cond delay="0"/>
                                          </p:stCondLst>
                                        </p:cTn>
                                        <p:tgtEl>
                                          <p:spTgt spid="60"/>
                                        </p:tgtEl>
                                        <p:attrNameLst>
                                          <p:attrName>style.visibility</p:attrName>
                                        </p:attrNameLst>
                                      </p:cBhvr>
                                      <p:to>
                                        <p:strVal val="visible"/>
                                      </p:to>
                                    </p:set>
                                  </p:childTnLst>
                                </p:cTn>
                              </p:par>
                              <p:par>
                                <p:cTn id="261" presetID="1" presetClass="entr" presetSubtype="0" fill="hold" grpId="0" nodeType="withEffect">
                                  <p:stCondLst>
                                    <p:cond delay="2000"/>
                                  </p:stCondLst>
                                  <p:childTnLst>
                                    <p:set>
                                      <p:cBhvr>
                                        <p:cTn id="262"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39" grpId="0" animBg="1"/>
      <p:bldP spid="39" grpId="1" animBg="1"/>
      <p:bldP spid="57" grpId="0" animBg="1"/>
      <p:bldP spid="57" grpId="1" animBg="1"/>
      <p:bldP spid="65" grpId="0" animBg="1"/>
      <p:bldP spid="66" grpId="0" animBg="1"/>
      <p:bldP spid="70" grpId="0" animBg="1"/>
      <p:bldP spid="95" grpId="0" animBg="1"/>
      <p:bldP spid="95" grpId="1" animBg="1"/>
      <p:bldP spid="73" grpId="0" animBg="1"/>
      <p:bldP spid="73" grpId="1" animBg="1"/>
      <p:bldP spid="74" grpId="0" animBg="1"/>
      <p:bldP spid="74" grpId="1" animBg="1"/>
      <p:bldP spid="43" grpId="0" animBg="1"/>
      <p:bldP spid="78" grpId="0" animBg="1"/>
      <p:bldP spid="78" grpId="1" animBg="1"/>
      <p:bldP spid="79" grpId="0" animBg="1"/>
      <p:bldP spid="80" grpId="0" animBg="1"/>
      <p:bldP spid="81" grpId="0" animBg="1"/>
      <p:bldP spid="82" grpId="0" animBg="1"/>
      <p:bldP spid="82" grpId="1" animBg="1"/>
      <p:bldP spid="83" grpId="0" animBg="1"/>
      <p:bldP spid="83" grpId="1" animBg="1"/>
      <p:bldP spid="86" grpId="0" animBg="1"/>
      <p:bldP spid="86" grpId="1" animBg="1"/>
      <p:bldP spid="87" grpId="0" animBg="1"/>
      <p:bldP spid="87" grpId="1" animBg="1"/>
      <p:bldP spid="8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C16B1D97-F2A8-4ED7-9F77-CC74F5CDE65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6834" y="6614861"/>
            <a:ext cx="628972" cy="242770"/>
          </a:xfrm>
        </p:spPr>
      </p:pic>
      <p:sp>
        <p:nvSpPr>
          <p:cNvPr id="4" name="Footer Placeholder 3">
            <a:extLst>
              <a:ext uri="{FF2B5EF4-FFF2-40B4-BE49-F238E27FC236}">
                <a16:creationId xmlns:a16="http://schemas.microsoft.com/office/drawing/2014/main" id="{920A603A-2DE5-4C4B-AA26-3B41AF5486CD}"/>
              </a:ext>
            </a:extLst>
          </p:cNvPr>
          <p:cNvSpPr>
            <a:spLocks noGrp="1"/>
          </p:cNvSpPr>
          <p:nvPr>
            <p:ph type="ftr" sz="quarter" idx="11"/>
          </p:nvPr>
        </p:nvSpPr>
        <p:spPr>
          <a:xfrm>
            <a:off x="-165754" y="6591766"/>
            <a:ext cx="4114800" cy="365125"/>
          </a:xfrm>
        </p:spPr>
        <p:txBody>
          <a:bodyPr/>
          <a:lstStyle/>
          <a:p>
            <a:r>
              <a:rPr lang="en-GB"/>
              <a:t>Trend Care Systems Pty Ltd 2020</a:t>
            </a:r>
            <a:endParaRPr lang="en-AU"/>
          </a:p>
        </p:txBody>
      </p:sp>
      <p:sp>
        <p:nvSpPr>
          <p:cNvPr id="12" name="Slide Number Placeholder 11">
            <a:extLst>
              <a:ext uri="{FF2B5EF4-FFF2-40B4-BE49-F238E27FC236}">
                <a16:creationId xmlns:a16="http://schemas.microsoft.com/office/drawing/2014/main" id="{5B36FE44-D7A4-410B-8D56-80F2B061CE99}"/>
              </a:ext>
            </a:extLst>
          </p:cNvPr>
          <p:cNvSpPr>
            <a:spLocks noGrp="1"/>
          </p:cNvSpPr>
          <p:nvPr>
            <p:ph type="sldNum" sz="quarter" idx="12"/>
          </p:nvPr>
        </p:nvSpPr>
        <p:spPr>
          <a:xfrm>
            <a:off x="8610600" y="6356350"/>
            <a:ext cx="2743200" cy="365125"/>
          </a:xfrm>
        </p:spPr>
        <p:txBody>
          <a:bodyPr/>
          <a:lstStyle/>
          <a:p>
            <a:fld id="{11A61DAD-6A46-4001-AD08-8C0C01E93E80}" type="slidenum">
              <a:rPr lang="en-AU" smtClean="0"/>
              <a:t>4</a:t>
            </a:fld>
            <a:endParaRPr lang="en-AU"/>
          </a:p>
        </p:txBody>
      </p:sp>
      <p:sp>
        <p:nvSpPr>
          <p:cNvPr id="14" name="Title 1">
            <a:extLst>
              <a:ext uri="{FF2B5EF4-FFF2-40B4-BE49-F238E27FC236}">
                <a16:creationId xmlns:a16="http://schemas.microsoft.com/office/drawing/2014/main" id="{41F0FD46-050C-46EA-A8D2-FEAA80C140A4}"/>
              </a:ext>
            </a:extLst>
          </p:cNvPr>
          <p:cNvSpPr>
            <a:spLocks noGrp="1"/>
          </p:cNvSpPr>
          <p:nvPr>
            <p:ph type="title"/>
          </p:nvPr>
        </p:nvSpPr>
        <p:spPr>
          <a:xfrm>
            <a:off x="321564" y="320040"/>
            <a:ext cx="2641600" cy="369332"/>
          </a:xfrm>
        </p:spPr>
        <p:txBody>
          <a:bodyPr>
            <a:normAutofit/>
          </a:bodyPr>
          <a:lstStyle/>
          <a:p>
            <a:r>
              <a:rPr lang="en-AU" sz="1800" b="1"/>
              <a:t>Inpatient Shift Data Screen</a:t>
            </a:r>
          </a:p>
        </p:txBody>
      </p:sp>
      <p:pic>
        <p:nvPicPr>
          <p:cNvPr id="9" name="LaunchPad">
            <a:extLst>
              <a:ext uri="{FF2B5EF4-FFF2-40B4-BE49-F238E27FC236}">
                <a16:creationId xmlns:a16="http://schemas.microsoft.com/office/drawing/2014/main" id="{5CBE6EBD-92C8-4E3E-82EF-F5BFDE8A2BC5}"/>
              </a:ext>
            </a:extLst>
          </p:cNvPr>
          <p:cNvPicPr>
            <a:picLocks noChangeAspect="1"/>
          </p:cNvPicPr>
          <p:nvPr/>
        </p:nvPicPr>
        <p:blipFill rotWithShape="1">
          <a:blip r:embed="rId4">
            <a:extLst>
              <a:ext uri="{28A0092B-C50C-407E-A947-70E740481C1C}">
                <a14:useLocalDpi xmlns:a14="http://schemas.microsoft.com/office/drawing/2010/main" val="0"/>
              </a:ext>
            </a:extLst>
          </a:blip>
          <a:srcRect l="226" t="916" r="873" b="916"/>
          <a:stretch/>
        </p:blipFill>
        <p:spPr>
          <a:xfrm>
            <a:off x="590400" y="633600"/>
            <a:ext cx="11008800" cy="5594400"/>
          </a:xfrm>
          <a:prstGeom prst="rect">
            <a:avLst/>
          </a:prstGeom>
          <a:ln w="19050">
            <a:solidFill>
              <a:schemeClr val="tx1"/>
            </a:solidFill>
          </a:ln>
        </p:spPr>
      </p:pic>
      <p:pic>
        <p:nvPicPr>
          <p:cNvPr id="3" name="ISD Screen">
            <a:extLst>
              <a:ext uri="{FF2B5EF4-FFF2-40B4-BE49-F238E27FC236}">
                <a16:creationId xmlns:a16="http://schemas.microsoft.com/office/drawing/2014/main" id="{014DE481-1E58-4AED-ABC5-144AD8BB53F1}"/>
              </a:ext>
            </a:extLst>
          </p:cNvPr>
          <p:cNvPicPr>
            <a:picLocks noChangeAspect="1"/>
          </p:cNvPicPr>
          <p:nvPr/>
        </p:nvPicPr>
        <p:blipFill rotWithShape="1">
          <a:blip r:embed="rId5">
            <a:extLst>
              <a:ext uri="{28A0092B-C50C-407E-A947-70E740481C1C}">
                <a14:useLocalDpi xmlns:a14="http://schemas.microsoft.com/office/drawing/2010/main" val="0"/>
              </a:ext>
            </a:extLst>
          </a:blip>
          <a:srcRect l="225" t="916" r="872" b="916"/>
          <a:stretch/>
        </p:blipFill>
        <p:spPr>
          <a:xfrm>
            <a:off x="590400" y="633600"/>
            <a:ext cx="11008800" cy="5594400"/>
          </a:xfrm>
          <a:prstGeom prst="rect">
            <a:avLst/>
          </a:prstGeom>
          <a:ln w="19050">
            <a:solidFill>
              <a:schemeClr val="tx1"/>
            </a:solidFill>
          </a:ln>
        </p:spPr>
      </p:pic>
      <p:sp>
        <p:nvSpPr>
          <p:cNvPr id="13" name="H'Light Wrkload">
            <a:extLst>
              <a:ext uri="{FF2B5EF4-FFF2-40B4-BE49-F238E27FC236}">
                <a16:creationId xmlns:a16="http://schemas.microsoft.com/office/drawing/2014/main" id="{EA257249-826A-4C1E-A5FD-A95A9DCDAC9B}"/>
              </a:ext>
            </a:extLst>
          </p:cNvPr>
          <p:cNvSpPr/>
          <p:nvPr/>
        </p:nvSpPr>
        <p:spPr>
          <a:xfrm>
            <a:off x="3400669" y="1396565"/>
            <a:ext cx="252000" cy="338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Click WrkLoad desc.">
            <a:extLst>
              <a:ext uri="{FF2B5EF4-FFF2-40B4-BE49-F238E27FC236}">
                <a16:creationId xmlns:a16="http://schemas.microsoft.com/office/drawing/2014/main" id="{D4A82563-D117-4609-9AA4-B2A063C21257}"/>
              </a:ext>
            </a:extLst>
          </p:cNvPr>
          <p:cNvSpPr/>
          <p:nvPr/>
        </p:nvSpPr>
        <p:spPr>
          <a:xfrm>
            <a:off x="1156242" y="5386142"/>
            <a:ext cx="8731237" cy="369332"/>
          </a:xfrm>
          <a:prstGeom prst="rect">
            <a:avLst/>
          </a:prstGeom>
          <a:solidFill>
            <a:schemeClr val="bg1"/>
          </a:solidFill>
          <a:ln w="19050">
            <a:solidFill>
              <a:schemeClr val="tx1"/>
            </a:solidFill>
          </a:ln>
        </p:spPr>
        <p:txBody>
          <a:bodyPr wrap="none" lIns="91440" tIns="45720" rIns="91440" bIns="45720">
            <a:spAutoFit/>
          </a:bodyPr>
          <a:lstStyle/>
          <a:p>
            <a:pPr algn="ctr"/>
            <a:r>
              <a:rPr lang="en-US" b="1" cap="none" spc="0">
                <a:ln w="0"/>
                <a:solidFill>
                  <a:schemeClr val="tx1"/>
                </a:solidFill>
              </a:rPr>
              <a:t>R) Click Workload, </a:t>
            </a:r>
            <a:r>
              <a:rPr lang="en-US" cap="none" spc="0">
                <a:ln w="0"/>
                <a:solidFill>
                  <a:schemeClr val="tx1"/>
                </a:solidFill>
              </a:rPr>
              <a:t>of a patient, to display name of staff member that </a:t>
            </a:r>
            <a:r>
              <a:rPr lang="en-US">
                <a:ln w="0"/>
              </a:rPr>
              <a:t>patient is allocated to</a:t>
            </a:r>
            <a:endParaRPr lang="en-US" cap="none" spc="0">
              <a:ln w="0"/>
              <a:solidFill>
                <a:schemeClr val="tx1"/>
              </a:solidFill>
            </a:endParaRPr>
          </a:p>
        </p:txBody>
      </p:sp>
      <p:pic>
        <p:nvPicPr>
          <p:cNvPr id="5" name="Wrkload Details pop-up">
            <a:extLst>
              <a:ext uri="{FF2B5EF4-FFF2-40B4-BE49-F238E27FC236}">
                <a16:creationId xmlns:a16="http://schemas.microsoft.com/office/drawing/2014/main" id="{85FC1D79-F175-47BD-A5D6-EA37F38AAB1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86137" y="1704542"/>
            <a:ext cx="5419725" cy="3448915"/>
          </a:xfrm>
          <a:prstGeom prst="rect">
            <a:avLst/>
          </a:prstGeom>
          <a:ln w="19050">
            <a:solidFill>
              <a:schemeClr val="tx1"/>
            </a:solidFill>
          </a:ln>
        </p:spPr>
      </p:pic>
      <p:sp>
        <p:nvSpPr>
          <p:cNvPr id="16" name="Highlight Close">
            <a:extLst>
              <a:ext uri="{FF2B5EF4-FFF2-40B4-BE49-F238E27FC236}">
                <a16:creationId xmlns:a16="http://schemas.microsoft.com/office/drawing/2014/main" id="{881C94A6-2338-4058-9F68-7C307CDA612C}"/>
              </a:ext>
            </a:extLst>
          </p:cNvPr>
          <p:cNvSpPr/>
          <p:nvPr/>
        </p:nvSpPr>
        <p:spPr>
          <a:xfrm>
            <a:off x="7838710" y="4776267"/>
            <a:ext cx="792000" cy="28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Shift Outcomes change desc." hidden="1">
            <a:extLst>
              <a:ext uri="{FF2B5EF4-FFF2-40B4-BE49-F238E27FC236}">
                <a16:creationId xmlns:a16="http://schemas.microsoft.com/office/drawing/2014/main" id="{B4DF6374-9969-4248-9951-35906CD275C2}"/>
              </a:ext>
            </a:extLst>
          </p:cNvPr>
          <p:cNvSpPr/>
          <p:nvPr/>
        </p:nvSpPr>
        <p:spPr>
          <a:xfrm>
            <a:off x="3656981" y="4849301"/>
            <a:ext cx="5182894" cy="369332"/>
          </a:xfrm>
          <a:prstGeom prst="rect">
            <a:avLst/>
          </a:prstGeom>
          <a:solidFill>
            <a:schemeClr val="bg1"/>
          </a:solidFill>
          <a:ln w="19050">
            <a:solidFill>
              <a:schemeClr val="tx1"/>
            </a:solidFill>
          </a:ln>
        </p:spPr>
        <p:txBody>
          <a:bodyPr wrap="none" lIns="91440" tIns="45720" rIns="91440" bIns="45720">
            <a:spAutoFit/>
          </a:bodyPr>
          <a:lstStyle/>
          <a:p>
            <a:pPr algn="ctr"/>
            <a:r>
              <a:rPr lang="en-US" cap="none" spc="0">
                <a:ln w="0"/>
                <a:solidFill>
                  <a:schemeClr val="tx1"/>
                </a:solidFill>
              </a:rPr>
              <a:t>Nursing Shift Outcomes renamed to: </a:t>
            </a:r>
            <a:r>
              <a:rPr lang="en-US" b="1" cap="none" spc="0">
                <a:ln w="0"/>
                <a:solidFill>
                  <a:schemeClr val="tx1"/>
                </a:solidFill>
              </a:rPr>
              <a:t>Shift Outcomes</a:t>
            </a:r>
          </a:p>
        </p:txBody>
      </p:sp>
      <p:cxnSp>
        <p:nvCxnSpPr>
          <p:cNvPr id="19" name="Straight Arrow Connector 18" hidden="1">
            <a:extLst>
              <a:ext uri="{FF2B5EF4-FFF2-40B4-BE49-F238E27FC236}">
                <a16:creationId xmlns:a16="http://schemas.microsoft.com/office/drawing/2014/main" id="{40B89FBE-315F-456C-8B68-E367BB35E781}"/>
              </a:ext>
            </a:extLst>
          </p:cNvPr>
          <p:cNvCxnSpPr>
            <a:cxnSpLocks/>
            <a:stCxn id="18" idx="3"/>
          </p:cNvCxnSpPr>
          <p:nvPr/>
        </p:nvCxnSpPr>
        <p:spPr>
          <a:xfrm flipV="1">
            <a:off x="8839875" y="5030598"/>
            <a:ext cx="1610411" cy="336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82084DD7-CF0E-4B4B-8E4F-94F080B5BA69}"/>
              </a:ext>
            </a:extLst>
          </p:cNvPr>
          <p:cNvGrpSpPr/>
          <p:nvPr/>
        </p:nvGrpSpPr>
        <p:grpSpPr>
          <a:xfrm>
            <a:off x="895806" y="924448"/>
            <a:ext cx="9062110" cy="2406354"/>
            <a:chOff x="895806" y="924448"/>
            <a:chExt cx="9062110" cy="2406354"/>
          </a:xfrm>
        </p:grpSpPr>
        <p:sp>
          <p:nvSpPr>
            <p:cNvPr id="68" name="Rectangle 67">
              <a:extLst>
                <a:ext uri="{FF2B5EF4-FFF2-40B4-BE49-F238E27FC236}">
                  <a16:creationId xmlns:a16="http://schemas.microsoft.com/office/drawing/2014/main" id="{F252FC49-F8F2-4EAC-9E76-B8230F40334E}"/>
                </a:ext>
              </a:extLst>
            </p:cNvPr>
            <p:cNvSpPr/>
            <p:nvPr/>
          </p:nvSpPr>
          <p:spPr>
            <a:xfrm>
              <a:off x="3949046" y="2961470"/>
              <a:ext cx="4403128" cy="369332"/>
            </a:xfrm>
            <a:prstGeom prst="rect">
              <a:avLst/>
            </a:prstGeom>
            <a:solidFill>
              <a:schemeClr val="bg1"/>
            </a:solidFill>
            <a:ln>
              <a:solidFill>
                <a:schemeClr val="tx1"/>
              </a:solidFill>
            </a:ln>
          </p:spPr>
          <p:txBody>
            <a:bodyPr wrap="none" lIns="91440" tIns="45720" rIns="91440" bIns="45720">
              <a:spAutoFit/>
            </a:bodyPr>
            <a:lstStyle/>
            <a:p>
              <a:r>
                <a:rPr lang="en-US" b="0" cap="none" spc="0">
                  <a:ln w="0"/>
                  <a:solidFill>
                    <a:schemeClr val="tx1"/>
                  </a:solidFill>
                </a:rPr>
                <a:t>References to ‘Shift’ have changed to: </a:t>
              </a:r>
              <a:r>
                <a:rPr lang="en-US" b="1" cap="none" spc="0">
                  <a:ln w="0"/>
                  <a:solidFill>
                    <a:schemeClr val="tx1"/>
                  </a:solidFill>
                </a:rPr>
                <a:t>Period</a:t>
              </a:r>
            </a:p>
          </p:txBody>
        </p:sp>
        <p:cxnSp>
          <p:nvCxnSpPr>
            <p:cNvPr id="69" name="Straight Arrow Connector 68">
              <a:extLst>
                <a:ext uri="{FF2B5EF4-FFF2-40B4-BE49-F238E27FC236}">
                  <a16:creationId xmlns:a16="http://schemas.microsoft.com/office/drawing/2014/main" id="{9050837C-0398-4A50-895F-A9C04E5430F2}"/>
                </a:ext>
              </a:extLst>
            </p:cNvPr>
            <p:cNvCxnSpPr>
              <a:cxnSpLocks/>
              <a:stCxn id="68" idx="0"/>
            </p:cNvCxnSpPr>
            <p:nvPr/>
          </p:nvCxnSpPr>
          <p:spPr>
            <a:xfrm flipV="1">
              <a:off x="6150610" y="924448"/>
              <a:ext cx="3807306" cy="203702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937F92B4-A611-4185-B37D-1F8A9281CF4F}"/>
                </a:ext>
              </a:extLst>
            </p:cNvPr>
            <p:cNvCxnSpPr>
              <a:cxnSpLocks/>
              <a:stCxn id="68" idx="0"/>
            </p:cNvCxnSpPr>
            <p:nvPr/>
          </p:nvCxnSpPr>
          <p:spPr>
            <a:xfrm flipH="1" flipV="1">
              <a:off x="895806" y="1102526"/>
              <a:ext cx="5254804" cy="18589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36" name="Picture 135">
            <a:extLst>
              <a:ext uri="{FF2B5EF4-FFF2-40B4-BE49-F238E27FC236}">
                <a16:creationId xmlns:a16="http://schemas.microsoft.com/office/drawing/2014/main" id="{559CC7FB-0A64-44D4-90CC-086DA794CE21}"/>
              </a:ext>
            </a:extLst>
          </p:cNvPr>
          <p:cNvPicPr>
            <a:picLocks noChangeAspect="1"/>
          </p:cNvPicPr>
          <p:nvPr/>
        </p:nvPicPr>
        <p:blipFill rotWithShape="1">
          <a:blip r:embed="rId7">
            <a:extLst>
              <a:ext uri="{28A0092B-C50C-407E-A947-70E740481C1C}">
                <a14:useLocalDpi xmlns:a14="http://schemas.microsoft.com/office/drawing/2010/main" val="0"/>
              </a:ext>
            </a:extLst>
          </a:blip>
          <a:srcRect l="225" t="916" r="872" b="916"/>
          <a:stretch/>
        </p:blipFill>
        <p:spPr>
          <a:xfrm>
            <a:off x="591600" y="631800"/>
            <a:ext cx="11008800" cy="5594400"/>
          </a:xfrm>
          <a:prstGeom prst="rect">
            <a:avLst/>
          </a:prstGeom>
          <a:ln w="19050">
            <a:solidFill>
              <a:schemeClr val="tx1"/>
            </a:solidFill>
          </a:ln>
        </p:spPr>
      </p:pic>
      <p:sp>
        <p:nvSpPr>
          <p:cNvPr id="56" name="H'light Patient Details">
            <a:extLst>
              <a:ext uri="{FF2B5EF4-FFF2-40B4-BE49-F238E27FC236}">
                <a16:creationId xmlns:a16="http://schemas.microsoft.com/office/drawing/2014/main" id="{A81B88CD-21A7-4BBE-8A3E-D496E1B9C8BA}"/>
              </a:ext>
            </a:extLst>
          </p:cNvPr>
          <p:cNvSpPr/>
          <p:nvPr/>
        </p:nvSpPr>
        <p:spPr>
          <a:xfrm>
            <a:off x="10485011" y="2031998"/>
            <a:ext cx="903514" cy="144000"/>
          </a:xfrm>
          <a:prstGeom prst="rect">
            <a:avLst/>
          </a:prstGeom>
          <a:noFill/>
          <a:ln w="19050">
            <a:solidFill>
              <a:srgbClr val="FF0000"/>
            </a:solidFill>
          </a:ln>
        </p:spPr>
        <p:txBody>
          <a:bodyPr wrap="none" lIns="91440" tIns="45720" rIns="91440" bIns="45720" rtlCol="0" anchor="ctr">
            <a:spAutoFit/>
          </a:bodyPr>
          <a:lstStyle/>
          <a:p>
            <a:pPr algn="ctr"/>
            <a:endParaRPr lang="en-AU" b="0" cap="none" spc="0" dirty="0">
              <a:ln w="0"/>
              <a:solidFill>
                <a:schemeClr val="tx1"/>
              </a:solidFill>
            </a:endParaRPr>
          </a:p>
        </p:txBody>
      </p:sp>
      <p:pic>
        <p:nvPicPr>
          <p:cNvPr id="7" name="Change Pt Details screen">
            <a:extLst>
              <a:ext uri="{FF2B5EF4-FFF2-40B4-BE49-F238E27FC236}">
                <a16:creationId xmlns:a16="http://schemas.microsoft.com/office/drawing/2014/main" id="{CBCF1B67-1A16-4C35-9E9C-0899B26EC632}"/>
              </a:ext>
            </a:extLst>
          </p:cNvPr>
          <p:cNvPicPr>
            <a:picLocks noChangeAspect="1"/>
          </p:cNvPicPr>
          <p:nvPr/>
        </p:nvPicPr>
        <p:blipFill rotWithShape="1">
          <a:blip r:embed="rId8"/>
          <a:stretch/>
        </p:blipFill>
        <p:spPr>
          <a:xfrm>
            <a:off x="2610131" y="747000"/>
            <a:ext cx="6971738" cy="5364000"/>
          </a:xfrm>
          <a:prstGeom prst="rect">
            <a:avLst/>
          </a:prstGeom>
          <a:ln w="19050">
            <a:solidFill>
              <a:schemeClr val="tx1"/>
            </a:solidFill>
          </a:ln>
        </p:spPr>
      </p:pic>
      <p:sp>
        <p:nvSpPr>
          <p:cNvPr id="149" name="Gender Change description">
            <a:extLst>
              <a:ext uri="{FF2B5EF4-FFF2-40B4-BE49-F238E27FC236}">
                <a16:creationId xmlns:a16="http://schemas.microsoft.com/office/drawing/2014/main" id="{C7B50AD7-776D-43A5-A61D-A6C407B19AA7}"/>
              </a:ext>
            </a:extLst>
          </p:cNvPr>
          <p:cNvSpPr/>
          <p:nvPr/>
        </p:nvSpPr>
        <p:spPr>
          <a:xfrm>
            <a:off x="2193897" y="4829365"/>
            <a:ext cx="7804207" cy="369332"/>
          </a:xfrm>
          <a:prstGeom prst="rect">
            <a:avLst/>
          </a:prstGeom>
          <a:solidFill>
            <a:schemeClr val="bg1"/>
          </a:solidFill>
          <a:ln w="19050">
            <a:solidFill>
              <a:schemeClr val="tx1"/>
            </a:solidFill>
          </a:ln>
        </p:spPr>
        <p:txBody>
          <a:bodyPr wrap="square" lIns="91440" tIns="45720" rIns="91440" bIns="45720">
            <a:spAutoFit/>
          </a:bodyPr>
          <a:lstStyle/>
          <a:p>
            <a:pPr algn="ctr"/>
            <a:r>
              <a:rPr lang="en-US" cap="none" spc="0" dirty="0">
                <a:ln w="0"/>
                <a:solidFill>
                  <a:schemeClr val="tx1"/>
                </a:solidFill>
              </a:rPr>
              <a:t>Gender Field: Now includes options to select, </a:t>
            </a:r>
            <a:r>
              <a:rPr lang="en-US" b="1" cap="none" spc="0" dirty="0">
                <a:ln w="0"/>
                <a:solidFill>
                  <a:schemeClr val="tx1"/>
                </a:solidFill>
              </a:rPr>
              <a:t>Ambiguous</a:t>
            </a:r>
            <a:r>
              <a:rPr lang="en-US" cap="none" spc="0" dirty="0">
                <a:ln w="0"/>
                <a:solidFill>
                  <a:schemeClr val="tx1"/>
                </a:solidFill>
              </a:rPr>
              <a:t> or </a:t>
            </a:r>
            <a:r>
              <a:rPr lang="en-US" b="1" cap="none" spc="0" dirty="0">
                <a:ln w="0"/>
                <a:solidFill>
                  <a:schemeClr val="tx1"/>
                </a:solidFill>
              </a:rPr>
              <a:t>Gender Diverse</a:t>
            </a:r>
          </a:p>
        </p:txBody>
      </p:sp>
      <p:sp>
        <p:nvSpPr>
          <p:cNvPr id="148" name="H'light Gender field">
            <a:extLst>
              <a:ext uri="{FF2B5EF4-FFF2-40B4-BE49-F238E27FC236}">
                <a16:creationId xmlns:a16="http://schemas.microsoft.com/office/drawing/2014/main" id="{82C0193B-745A-4366-86C0-B76773C69CD4}"/>
              </a:ext>
            </a:extLst>
          </p:cNvPr>
          <p:cNvSpPr/>
          <p:nvPr/>
        </p:nvSpPr>
        <p:spPr>
          <a:xfrm>
            <a:off x="2742225" y="3596094"/>
            <a:ext cx="6264000" cy="540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dirty="0">
              <a:ln w="0"/>
              <a:solidFill>
                <a:schemeClr val="tx1"/>
              </a:solidFill>
            </a:endParaRPr>
          </a:p>
        </p:txBody>
      </p:sp>
      <p:sp>
        <p:nvSpPr>
          <p:cNvPr id="146" name="H'light Clinical tab">
            <a:extLst>
              <a:ext uri="{FF2B5EF4-FFF2-40B4-BE49-F238E27FC236}">
                <a16:creationId xmlns:a16="http://schemas.microsoft.com/office/drawing/2014/main" id="{02033F8F-0D79-4173-B56E-95A785D306FA}"/>
              </a:ext>
            </a:extLst>
          </p:cNvPr>
          <p:cNvSpPr/>
          <p:nvPr/>
        </p:nvSpPr>
        <p:spPr>
          <a:xfrm>
            <a:off x="3325151" y="2117691"/>
            <a:ext cx="504000" cy="180000"/>
          </a:xfrm>
          <a:prstGeom prst="rect">
            <a:avLst/>
          </a:prstGeom>
          <a:noFill/>
          <a:ln w="19050">
            <a:solidFill>
              <a:srgbClr val="FF0000"/>
            </a:solidFill>
          </a:ln>
        </p:spPr>
        <p:txBody>
          <a:bodyPr wrap="none" lIns="91440" tIns="45720" rIns="91440" bIns="45720" rtlCol="0" anchor="ctr">
            <a:spAutoFit/>
          </a:bodyPr>
          <a:lstStyle/>
          <a:p>
            <a:pPr algn="ctr"/>
            <a:endParaRPr lang="en-AU" b="0" cap="none" spc="0" dirty="0">
              <a:ln w="0"/>
              <a:solidFill>
                <a:schemeClr val="tx1"/>
              </a:solidFill>
            </a:endParaRPr>
          </a:p>
        </p:txBody>
      </p:sp>
      <p:pic>
        <p:nvPicPr>
          <p:cNvPr id="38" name="Clinical tab Pt Details screen">
            <a:extLst>
              <a:ext uri="{FF2B5EF4-FFF2-40B4-BE49-F238E27FC236}">
                <a16:creationId xmlns:a16="http://schemas.microsoft.com/office/drawing/2014/main" id="{0EF30F76-038F-4529-9F64-75F012A6066E}"/>
              </a:ext>
            </a:extLst>
          </p:cNvPr>
          <p:cNvPicPr>
            <a:picLocks noChangeAspect="1"/>
          </p:cNvPicPr>
          <p:nvPr/>
        </p:nvPicPr>
        <p:blipFill>
          <a:blip r:embed="rId9"/>
          <a:stretch>
            <a:fillRect/>
          </a:stretch>
        </p:blipFill>
        <p:spPr>
          <a:xfrm>
            <a:off x="2610131" y="747000"/>
            <a:ext cx="6971738" cy="5364000"/>
          </a:xfrm>
          <a:prstGeom prst="rect">
            <a:avLst/>
          </a:prstGeom>
          <a:ln w="19050">
            <a:solidFill>
              <a:schemeClr val="tx1"/>
            </a:solidFill>
          </a:ln>
        </p:spPr>
      </p:pic>
      <p:sp>
        <p:nvSpPr>
          <p:cNvPr id="153" name="Comorbidities description">
            <a:extLst>
              <a:ext uri="{FF2B5EF4-FFF2-40B4-BE49-F238E27FC236}">
                <a16:creationId xmlns:a16="http://schemas.microsoft.com/office/drawing/2014/main" id="{E85EE114-8B04-4BE2-948E-B3E63669987E}"/>
              </a:ext>
            </a:extLst>
          </p:cNvPr>
          <p:cNvSpPr/>
          <p:nvPr/>
        </p:nvSpPr>
        <p:spPr>
          <a:xfrm>
            <a:off x="3174210" y="4981765"/>
            <a:ext cx="5843581" cy="369332"/>
          </a:xfrm>
          <a:prstGeom prst="rect">
            <a:avLst/>
          </a:prstGeom>
          <a:solidFill>
            <a:schemeClr val="bg1"/>
          </a:solidFill>
          <a:ln w="19050">
            <a:solidFill>
              <a:schemeClr val="tx1"/>
            </a:solidFill>
          </a:ln>
        </p:spPr>
        <p:txBody>
          <a:bodyPr wrap="square" lIns="91440" tIns="45720" rIns="91440" bIns="45720">
            <a:spAutoFit/>
          </a:bodyPr>
          <a:lstStyle/>
          <a:p>
            <a:pPr algn="ctr"/>
            <a:r>
              <a:rPr lang="en-US" cap="none" spc="0" dirty="0">
                <a:ln w="0"/>
                <a:solidFill>
                  <a:schemeClr val="tx1"/>
                </a:solidFill>
              </a:rPr>
              <a:t>Additional Notes field has been renamed: </a:t>
            </a:r>
            <a:r>
              <a:rPr lang="en-US" b="1" cap="none" spc="0" dirty="0">
                <a:ln w="0"/>
                <a:solidFill>
                  <a:schemeClr val="tx1"/>
                </a:solidFill>
              </a:rPr>
              <a:t>Comorbidities</a:t>
            </a:r>
          </a:p>
        </p:txBody>
      </p:sp>
      <p:sp>
        <p:nvSpPr>
          <p:cNvPr id="154" name="H'light Comorbidities">
            <a:extLst>
              <a:ext uri="{FF2B5EF4-FFF2-40B4-BE49-F238E27FC236}">
                <a16:creationId xmlns:a16="http://schemas.microsoft.com/office/drawing/2014/main" id="{5CA7C7AA-1B93-498E-B692-A6DBA05D9B18}"/>
              </a:ext>
            </a:extLst>
          </p:cNvPr>
          <p:cNvSpPr/>
          <p:nvPr/>
        </p:nvSpPr>
        <p:spPr>
          <a:xfrm>
            <a:off x="2784180" y="2880956"/>
            <a:ext cx="6624000" cy="468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dirty="0">
              <a:ln w="0"/>
              <a:solidFill>
                <a:schemeClr val="tx1"/>
              </a:solidFill>
            </a:endParaRPr>
          </a:p>
        </p:txBody>
      </p:sp>
      <p:sp>
        <p:nvSpPr>
          <p:cNvPr id="155" name="H'light Cancel">
            <a:extLst>
              <a:ext uri="{FF2B5EF4-FFF2-40B4-BE49-F238E27FC236}">
                <a16:creationId xmlns:a16="http://schemas.microsoft.com/office/drawing/2014/main" id="{AFA7CA36-2D8C-4403-99A8-263918B7C537}"/>
              </a:ext>
            </a:extLst>
          </p:cNvPr>
          <p:cNvSpPr/>
          <p:nvPr/>
        </p:nvSpPr>
        <p:spPr>
          <a:xfrm>
            <a:off x="8781364" y="5603754"/>
            <a:ext cx="720000" cy="270000"/>
          </a:xfrm>
          <a:prstGeom prst="rect">
            <a:avLst/>
          </a:prstGeom>
          <a:noFill/>
          <a:ln w="19050">
            <a:solidFill>
              <a:srgbClr val="FF0000"/>
            </a:solidFill>
          </a:ln>
        </p:spPr>
        <p:txBody>
          <a:bodyPr wrap="none" lIns="91440" tIns="45720" rIns="91440" bIns="45720" rtlCol="0" anchor="ctr">
            <a:spAutoFit/>
          </a:bodyPr>
          <a:lstStyle/>
          <a:p>
            <a:pPr algn="ctr"/>
            <a:endParaRPr lang="en-AU" b="0" cap="none" spc="0" dirty="0">
              <a:ln w="0"/>
              <a:solidFill>
                <a:schemeClr val="tx1"/>
              </a:solidFill>
            </a:endParaRPr>
          </a:p>
        </p:txBody>
      </p:sp>
      <p:sp>
        <p:nvSpPr>
          <p:cNvPr id="166" name="H'light Actualise Dsc">
            <a:extLst>
              <a:ext uri="{FF2B5EF4-FFF2-40B4-BE49-F238E27FC236}">
                <a16:creationId xmlns:a16="http://schemas.microsoft.com/office/drawing/2014/main" id="{4D759902-2D0A-4F51-8987-313FBCA1CDF7}"/>
              </a:ext>
            </a:extLst>
          </p:cNvPr>
          <p:cNvSpPr/>
          <p:nvPr/>
        </p:nvSpPr>
        <p:spPr>
          <a:xfrm>
            <a:off x="10497908" y="4275439"/>
            <a:ext cx="1080000" cy="144000"/>
          </a:xfrm>
          <a:prstGeom prst="rect">
            <a:avLst/>
          </a:prstGeom>
          <a:noFill/>
          <a:ln w="19050">
            <a:solidFill>
              <a:srgbClr val="FF0000"/>
            </a:solidFill>
          </a:ln>
        </p:spPr>
        <p:txBody>
          <a:bodyPr wrap="none" lIns="91440" tIns="45720" rIns="91440" bIns="45720" rtlCol="0" anchor="ctr">
            <a:spAutoFit/>
          </a:bodyPr>
          <a:lstStyle/>
          <a:p>
            <a:pPr algn="ctr"/>
            <a:endParaRPr lang="en-AU" b="0" cap="none" spc="0" dirty="0">
              <a:ln w="0"/>
              <a:solidFill>
                <a:schemeClr val="tx1"/>
              </a:solidFill>
            </a:endParaRPr>
          </a:p>
        </p:txBody>
      </p:sp>
      <p:pic>
        <p:nvPicPr>
          <p:cNvPr id="49" name="Dsc Pts screen">
            <a:extLst>
              <a:ext uri="{FF2B5EF4-FFF2-40B4-BE49-F238E27FC236}">
                <a16:creationId xmlns:a16="http://schemas.microsoft.com/office/drawing/2014/main" id="{1C7E009C-C62F-4287-9F55-41EC1B5C7A77}"/>
              </a:ext>
            </a:extLst>
          </p:cNvPr>
          <p:cNvPicPr>
            <a:picLocks noChangeAspect="1"/>
          </p:cNvPicPr>
          <p:nvPr/>
        </p:nvPicPr>
        <p:blipFill>
          <a:blip r:embed="rId10"/>
          <a:stretch>
            <a:fillRect/>
          </a:stretch>
        </p:blipFill>
        <p:spPr>
          <a:xfrm>
            <a:off x="1816854" y="747000"/>
            <a:ext cx="8558292" cy="5364000"/>
          </a:xfrm>
          <a:prstGeom prst="rect">
            <a:avLst/>
          </a:prstGeom>
          <a:ln w="19050">
            <a:solidFill>
              <a:schemeClr val="tx1"/>
            </a:solidFill>
          </a:ln>
        </p:spPr>
      </p:pic>
      <p:sp>
        <p:nvSpPr>
          <p:cNvPr id="167" name="Dsc from previous shift description">
            <a:extLst>
              <a:ext uri="{FF2B5EF4-FFF2-40B4-BE49-F238E27FC236}">
                <a16:creationId xmlns:a16="http://schemas.microsoft.com/office/drawing/2014/main" id="{518D5420-C5EA-46B3-8F21-61B59EEC5DC5}"/>
              </a:ext>
            </a:extLst>
          </p:cNvPr>
          <p:cNvSpPr/>
          <p:nvPr/>
        </p:nvSpPr>
        <p:spPr>
          <a:xfrm>
            <a:off x="2600509" y="3260363"/>
            <a:ext cx="6988581" cy="369332"/>
          </a:xfrm>
          <a:prstGeom prst="rect">
            <a:avLst/>
          </a:prstGeom>
          <a:solidFill>
            <a:schemeClr val="bg1"/>
          </a:solidFill>
          <a:ln w="19050">
            <a:solidFill>
              <a:schemeClr val="tx1"/>
            </a:solidFill>
          </a:ln>
        </p:spPr>
        <p:txBody>
          <a:bodyPr wrap="square" lIns="91440" tIns="45720" rIns="91440" bIns="45720">
            <a:spAutoFit/>
          </a:bodyPr>
          <a:lstStyle/>
          <a:p>
            <a:pPr algn="ctr"/>
            <a:r>
              <a:rPr lang="en-US" cap="none" spc="0" dirty="0">
                <a:ln w="0"/>
                <a:solidFill>
                  <a:schemeClr val="tx1"/>
                </a:solidFill>
              </a:rPr>
              <a:t>Discharge from previous shift button removed as part of EDOD redesign</a:t>
            </a:r>
            <a:endParaRPr lang="en-US" b="1" cap="none" spc="0" dirty="0">
              <a:ln w="0"/>
              <a:solidFill>
                <a:schemeClr val="tx1"/>
              </a:solidFill>
            </a:endParaRPr>
          </a:p>
        </p:txBody>
      </p:sp>
      <p:sp>
        <p:nvSpPr>
          <p:cNvPr id="168" name="H'light Cancel">
            <a:extLst>
              <a:ext uri="{FF2B5EF4-FFF2-40B4-BE49-F238E27FC236}">
                <a16:creationId xmlns:a16="http://schemas.microsoft.com/office/drawing/2014/main" id="{DADF9217-3A19-4242-8B1D-3CBEE93FAC8C}"/>
              </a:ext>
            </a:extLst>
          </p:cNvPr>
          <p:cNvSpPr/>
          <p:nvPr/>
        </p:nvSpPr>
        <p:spPr>
          <a:xfrm>
            <a:off x="9323637" y="5490235"/>
            <a:ext cx="864000" cy="306000"/>
          </a:xfrm>
          <a:prstGeom prst="rect">
            <a:avLst/>
          </a:prstGeom>
          <a:noFill/>
          <a:ln w="19050">
            <a:solidFill>
              <a:srgbClr val="FF0000"/>
            </a:solidFill>
          </a:ln>
        </p:spPr>
        <p:txBody>
          <a:bodyPr wrap="none" lIns="91440" tIns="45720" rIns="91440" bIns="45720" rtlCol="0" anchor="ctr">
            <a:spAutoFit/>
          </a:bodyPr>
          <a:lstStyle/>
          <a:p>
            <a:pPr algn="ctr"/>
            <a:endParaRPr lang="en-AU" b="0" cap="none" spc="0" dirty="0">
              <a:ln w="0"/>
              <a:solidFill>
                <a:schemeClr val="tx1"/>
              </a:solidFill>
            </a:endParaRPr>
          </a:p>
        </p:txBody>
      </p:sp>
      <p:pic>
        <p:nvPicPr>
          <p:cNvPr id="156" name="ISD Screen">
            <a:extLst>
              <a:ext uri="{FF2B5EF4-FFF2-40B4-BE49-F238E27FC236}">
                <a16:creationId xmlns:a16="http://schemas.microsoft.com/office/drawing/2014/main" id="{B02EE5BA-AFAD-4005-86A6-EFAC91D54A14}"/>
              </a:ext>
            </a:extLst>
          </p:cNvPr>
          <p:cNvPicPr>
            <a:picLocks noChangeAspect="1"/>
          </p:cNvPicPr>
          <p:nvPr/>
        </p:nvPicPr>
        <p:blipFill rotWithShape="1">
          <a:blip r:embed="rId5">
            <a:extLst>
              <a:ext uri="{28A0092B-C50C-407E-A947-70E740481C1C}">
                <a14:useLocalDpi xmlns:a14="http://schemas.microsoft.com/office/drawing/2010/main" val="0"/>
              </a:ext>
            </a:extLst>
          </a:blip>
          <a:srcRect l="225" t="916" r="872" b="916"/>
          <a:stretch/>
        </p:blipFill>
        <p:spPr>
          <a:xfrm>
            <a:off x="591600" y="631800"/>
            <a:ext cx="11008800" cy="5594400"/>
          </a:xfrm>
          <a:prstGeom prst="rect">
            <a:avLst/>
          </a:prstGeom>
          <a:ln w="19050">
            <a:solidFill>
              <a:schemeClr val="tx1"/>
            </a:solidFill>
          </a:ln>
        </p:spPr>
      </p:pic>
      <p:sp>
        <p:nvSpPr>
          <p:cNvPr id="165" name="EDOD description">
            <a:extLst>
              <a:ext uri="{FF2B5EF4-FFF2-40B4-BE49-F238E27FC236}">
                <a16:creationId xmlns:a16="http://schemas.microsoft.com/office/drawing/2014/main" id="{99966A1F-4FD2-4060-8D4C-4F62BE696583}"/>
              </a:ext>
            </a:extLst>
          </p:cNvPr>
          <p:cNvSpPr/>
          <p:nvPr/>
        </p:nvSpPr>
        <p:spPr>
          <a:xfrm>
            <a:off x="679577" y="4863965"/>
            <a:ext cx="10832846" cy="1200329"/>
          </a:xfrm>
          <a:prstGeom prst="rect">
            <a:avLst/>
          </a:prstGeom>
          <a:solidFill>
            <a:schemeClr val="bg1"/>
          </a:solidFill>
          <a:ln w="19050">
            <a:solidFill>
              <a:schemeClr val="tx1"/>
            </a:solidFill>
          </a:ln>
        </p:spPr>
        <p:txBody>
          <a:bodyPr wrap="square" lIns="91440" tIns="45720" rIns="91440" bIns="45720">
            <a:spAutoFit/>
          </a:bodyPr>
          <a:lstStyle/>
          <a:p>
            <a:pPr marL="285750" indent="-285750">
              <a:buFont typeface="Wingdings" panose="05000000000000000000" pitchFamily="2" charset="2"/>
              <a:buChar char="Ø"/>
            </a:pPr>
            <a:r>
              <a:rPr lang="en-AU"/>
              <a:t>Once a discharge has been </a:t>
            </a:r>
            <a:r>
              <a:rPr lang="en-AU" b="1"/>
              <a:t>confirmed</a:t>
            </a:r>
            <a:r>
              <a:rPr lang="en-AU"/>
              <a:t> via a clinical pathway or </a:t>
            </a:r>
            <a:r>
              <a:rPr lang="en-AU" b="1"/>
              <a:t>an</a:t>
            </a:r>
            <a:r>
              <a:rPr lang="en-AU"/>
              <a:t> </a:t>
            </a:r>
            <a:r>
              <a:rPr lang="en-AU" b="1"/>
              <a:t>actualised discharge</a:t>
            </a:r>
            <a:r>
              <a:rPr lang="en-AU"/>
              <a:t>, the discharge date will be highlighted in </a:t>
            </a:r>
            <a:r>
              <a:rPr lang="en-AU" b="1"/>
              <a:t>red</a:t>
            </a:r>
          </a:p>
          <a:p>
            <a:pPr marL="285750" indent="-285750">
              <a:buFont typeface="Wingdings" panose="05000000000000000000" pitchFamily="2" charset="2"/>
              <a:buChar char="Ø"/>
            </a:pPr>
            <a:r>
              <a:rPr lang="en-AU"/>
              <a:t>Predicted discharges on the </a:t>
            </a:r>
            <a:r>
              <a:rPr lang="en-AU" b="1"/>
              <a:t>current date and shift </a:t>
            </a:r>
            <a:r>
              <a:rPr lang="en-AU"/>
              <a:t>are highlighted in </a:t>
            </a:r>
            <a:r>
              <a:rPr lang="en-AU" b="1"/>
              <a:t>yellow</a:t>
            </a:r>
          </a:p>
          <a:p>
            <a:pPr marL="285750" indent="-285750">
              <a:buFont typeface="Wingdings" panose="05000000000000000000" pitchFamily="2" charset="2"/>
              <a:buChar char="Ø"/>
            </a:pPr>
            <a:r>
              <a:rPr lang="en-AU"/>
              <a:t>Predicted discharges on </a:t>
            </a:r>
            <a:r>
              <a:rPr lang="en-AU" b="1"/>
              <a:t>future shifts/dates </a:t>
            </a:r>
            <a:r>
              <a:rPr lang="en-AU"/>
              <a:t>are highlighted in </a:t>
            </a:r>
            <a:r>
              <a:rPr lang="en-AU" b="1"/>
              <a:t>green</a:t>
            </a:r>
          </a:p>
        </p:txBody>
      </p:sp>
      <p:grpSp>
        <p:nvGrpSpPr>
          <p:cNvPr id="106" name="Group 105">
            <a:extLst>
              <a:ext uri="{FF2B5EF4-FFF2-40B4-BE49-F238E27FC236}">
                <a16:creationId xmlns:a16="http://schemas.microsoft.com/office/drawing/2014/main" id="{1724E74C-BE80-47F8-B2B8-8A7F3200A537}"/>
              </a:ext>
            </a:extLst>
          </p:cNvPr>
          <p:cNvGrpSpPr/>
          <p:nvPr/>
        </p:nvGrpSpPr>
        <p:grpSpPr>
          <a:xfrm>
            <a:off x="697402" y="2891782"/>
            <a:ext cx="10832846" cy="2038481"/>
            <a:chOff x="886587" y="3501381"/>
            <a:chExt cx="10832846" cy="2038481"/>
          </a:xfrm>
        </p:grpSpPr>
        <p:sp>
          <p:nvSpPr>
            <p:cNvPr id="133" name="EDOD description">
              <a:extLst>
                <a:ext uri="{FF2B5EF4-FFF2-40B4-BE49-F238E27FC236}">
                  <a16:creationId xmlns:a16="http://schemas.microsoft.com/office/drawing/2014/main" id="{A6A0F577-FAD3-4F80-9DC5-B6C11B918378}"/>
                </a:ext>
              </a:extLst>
            </p:cNvPr>
            <p:cNvSpPr/>
            <p:nvPr/>
          </p:nvSpPr>
          <p:spPr>
            <a:xfrm>
              <a:off x="886587" y="4339533"/>
              <a:ext cx="10832846" cy="1200329"/>
            </a:xfrm>
            <a:prstGeom prst="rect">
              <a:avLst/>
            </a:prstGeom>
            <a:solidFill>
              <a:schemeClr val="bg1"/>
            </a:solidFill>
            <a:ln w="19050">
              <a:solidFill>
                <a:schemeClr val="tx1"/>
              </a:solidFill>
            </a:ln>
          </p:spPr>
          <p:txBody>
            <a:bodyPr wrap="square" lIns="91440" tIns="45720" rIns="91440" bIns="45720">
              <a:spAutoFit/>
            </a:bodyPr>
            <a:lstStyle/>
            <a:p>
              <a:r>
                <a:rPr lang="en-US" b="1" cap="none" spc="0">
                  <a:ln w="0"/>
                  <a:solidFill>
                    <a:schemeClr val="tx1"/>
                  </a:solidFill>
                </a:rPr>
                <a:t>Expected Date of Discharge (EDOD) </a:t>
              </a:r>
              <a:r>
                <a:rPr lang="en-US" cap="none" spc="0">
                  <a:ln w="0"/>
                  <a:solidFill>
                    <a:schemeClr val="tx1"/>
                  </a:solidFill>
                </a:rPr>
                <a:t>is now highlighted </a:t>
              </a:r>
              <a:r>
                <a:rPr lang="en-US" b="1" cap="none" spc="0">
                  <a:ln w="0"/>
                  <a:solidFill>
                    <a:schemeClr val="tx1"/>
                  </a:solidFill>
                </a:rPr>
                <a:t>amber</a:t>
              </a:r>
              <a:r>
                <a:rPr lang="en-US" cap="none" spc="0">
                  <a:ln w="0"/>
                  <a:solidFill>
                    <a:schemeClr val="tx1"/>
                  </a:solidFill>
                </a:rPr>
                <a:t> if the predicted discharge is due on a </a:t>
              </a:r>
              <a:r>
                <a:rPr lang="en-US" b="1" cap="none" spc="0">
                  <a:ln w="0"/>
                  <a:solidFill>
                    <a:schemeClr val="tx1"/>
                  </a:solidFill>
                </a:rPr>
                <a:t>previous shift</a:t>
              </a:r>
              <a:r>
                <a:rPr lang="en-US" cap="none" spc="0">
                  <a:ln w="0"/>
                  <a:solidFill>
                    <a:schemeClr val="tx1"/>
                  </a:solidFill>
                </a:rPr>
                <a:t>. </a:t>
              </a:r>
              <a:r>
                <a:rPr lang="en-US" b="1" cap="none" spc="0">
                  <a:ln w="0"/>
                  <a:solidFill>
                    <a:schemeClr val="tx1"/>
                  </a:solidFill>
                </a:rPr>
                <a:t>Note</a:t>
              </a:r>
              <a:r>
                <a:rPr lang="en-US" b="1">
                  <a:ln w="0"/>
                </a:rPr>
                <a:t>: </a:t>
              </a:r>
              <a:r>
                <a:rPr lang="en-US" cap="none" spc="0">
                  <a:ln w="0"/>
                  <a:solidFill>
                    <a:schemeClr val="tx1"/>
                  </a:solidFill>
                </a:rPr>
                <a:t>The patient type is also removed from the patient</a:t>
              </a:r>
            </a:p>
            <a:p>
              <a:pPr marL="285750" indent="-285750">
                <a:buFont typeface="Wingdings" panose="05000000000000000000" pitchFamily="2" charset="2"/>
                <a:buChar char="Ø"/>
              </a:pPr>
              <a:r>
                <a:rPr lang="en-US">
                  <a:ln w="0"/>
                </a:rPr>
                <a:t>A </a:t>
              </a:r>
              <a:r>
                <a:rPr lang="en-US" b="1">
                  <a:ln w="0"/>
                </a:rPr>
                <a:t>prompt screen</a:t>
              </a:r>
              <a:r>
                <a:rPr lang="en-US">
                  <a:ln w="0"/>
                </a:rPr>
                <a:t>, to update or remove a prior shift EDOD, will appear when attempting to </a:t>
              </a:r>
              <a:r>
                <a:rPr lang="en-US" b="1">
                  <a:ln w="0"/>
                </a:rPr>
                <a:t>add acuity </a:t>
              </a:r>
              <a:r>
                <a:rPr lang="en-US">
                  <a:ln w="0"/>
                </a:rPr>
                <a:t>for patients whose discharge was predicted for a previous shift</a:t>
              </a:r>
            </a:p>
          </p:txBody>
        </p:sp>
        <p:cxnSp>
          <p:nvCxnSpPr>
            <p:cNvPr id="131" name="Straight Arrow Connector 130">
              <a:extLst>
                <a:ext uri="{FF2B5EF4-FFF2-40B4-BE49-F238E27FC236}">
                  <a16:creationId xmlns:a16="http://schemas.microsoft.com/office/drawing/2014/main" id="{F9FC4D5A-7EFD-4D78-B097-12D021B7EEBB}"/>
                </a:ext>
              </a:extLst>
            </p:cNvPr>
            <p:cNvCxnSpPr>
              <a:cxnSpLocks/>
            </p:cNvCxnSpPr>
            <p:nvPr/>
          </p:nvCxnSpPr>
          <p:spPr>
            <a:xfrm flipH="1" flipV="1">
              <a:off x="4135272" y="3571069"/>
              <a:ext cx="2167738" cy="76846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79EB7503-D8F2-4AEF-8B73-27A623F8DF41}"/>
                </a:ext>
              </a:extLst>
            </p:cNvPr>
            <p:cNvCxnSpPr>
              <a:cxnSpLocks/>
              <a:stCxn id="133" idx="0"/>
            </p:cNvCxnSpPr>
            <p:nvPr/>
          </p:nvCxnSpPr>
          <p:spPr>
            <a:xfrm flipV="1">
              <a:off x="6303010" y="3501381"/>
              <a:ext cx="1579747" cy="8381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4" name="Picture 23">
            <a:extLst>
              <a:ext uri="{FF2B5EF4-FFF2-40B4-BE49-F238E27FC236}">
                <a16:creationId xmlns:a16="http://schemas.microsoft.com/office/drawing/2014/main" id="{B7EF2BF2-22AC-4C38-9E48-2AF9825DB7BB}"/>
              </a:ext>
            </a:extLst>
          </p:cNvPr>
          <p:cNvPicPr>
            <a:picLocks noChangeAspect="1"/>
          </p:cNvPicPr>
          <p:nvPr/>
        </p:nvPicPr>
        <p:blipFill rotWithShape="1">
          <a:blip r:embed="rId7">
            <a:extLst>
              <a:ext uri="{28A0092B-C50C-407E-A947-70E740481C1C}">
                <a14:useLocalDpi xmlns:a14="http://schemas.microsoft.com/office/drawing/2010/main" val="0"/>
              </a:ext>
            </a:extLst>
          </a:blip>
          <a:srcRect l="225" t="916" r="872" b="916"/>
          <a:stretch/>
        </p:blipFill>
        <p:spPr>
          <a:xfrm>
            <a:off x="590400" y="633600"/>
            <a:ext cx="11008800" cy="5594400"/>
          </a:xfrm>
          <a:prstGeom prst="rect">
            <a:avLst/>
          </a:prstGeom>
          <a:ln w="19050">
            <a:solidFill>
              <a:schemeClr val="tx1"/>
            </a:solidFill>
          </a:ln>
        </p:spPr>
      </p:pic>
      <p:sp>
        <p:nvSpPr>
          <p:cNvPr id="72" name="Highlight Process">
            <a:extLst>
              <a:ext uri="{FF2B5EF4-FFF2-40B4-BE49-F238E27FC236}">
                <a16:creationId xmlns:a16="http://schemas.microsoft.com/office/drawing/2014/main" id="{3F9BC9E2-93B2-447D-A0F5-F33399AD052C}"/>
              </a:ext>
            </a:extLst>
          </p:cNvPr>
          <p:cNvSpPr/>
          <p:nvPr/>
        </p:nvSpPr>
        <p:spPr>
          <a:xfrm>
            <a:off x="11069248" y="5422616"/>
            <a:ext cx="540000" cy="21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hidden="1">
            <a:extLst>
              <a:ext uri="{FF2B5EF4-FFF2-40B4-BE49-F238E27FC236}">
                <a16:creationId xmlns:a16="http://schemas.microsoft.com/office/drawing/2014/main" id="{FD9AD0A3-01EB-4AB6-9008-44121322523C}"/>
              </a:ext>
            </a:extLst>
          </p:cNvPr>
          <p:cNvPicPr>
            <a:picLocks noChangeAspect="1"/>
          </p:cNvPicPr>
          <p:nvPr/>
        </p:nvPicPr>
        <p:blipFill rotWithShape="1">
          <a:blip r:embed="rId11">
            <a:extLst>
              <a:ext uri="{28A0092B-C50C-407E-A947-70E740481C1C}">
                <a14:useLocalDpi xmlns:a14="http://schemas.microsoft.com/office/drawing/2010/main" val="0"/>
              </a:ext>
            </a:extLst>
          </a:blip>
          <a:srcRect l="225" t="916" r="872" b="916"/>
          <a:stretch/>
        </p:blipFill>
        <p:spPr>
          <a:xfrm>
            <a:off x="590400" y="633600"/>
            <a:ext cx="11008800" cy="5594400"/>
          </a:xfrm>
          <a:prstGeom prst="rect">
            <a:avLst/>
          </a:prstGeom>
          <a:ln w="19050">
            <a:solidFill>
              <a:schemeClr val="tx1"/>
            </a:solidFill>
          </a:ln>
        </p:spPr>
      </p:pic>
      <p:sp>
        <p:nvSpPr>
          <p:cNvPr id="73" name="Highlight Set New PDsc Date" hidden="1">
            <a:extLst>
              <a:ext uri="{FF2B5EF4-FFF2-40B4-BE49-F238E27FC236}">
                <a16:creationId xmlns:a16="http://schemas.microsoft.com/office/drawing/2014/main" id="{3B20C0A3-7FBB-44B6-A6CB-F34EB2A29BF7}"/>
              </a:ext>
            </a:extLst>
          </p:cNvPr>
          <p:cNvSpPr/>
          <p:nvPr/>
        </p:nvSpPr>
        <p:spPr>
          <a:xfrm>
            <a:off x="6017035" y="3966080"/>
            <a:ext cx="1620000" cy="21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5" name="Predict Discharge" hidden="1">
            <a:extLst>
              <a:ext uri="{FF2B5EF4-FFF2-40B4-BE49-F238E27FC236}">
                <a16:creationId xmlns:a16="http://schemas.microsoft.com/office/drawing/2014/main" id="{9EF2F39B-34C9-40C9-BF1B-2E088690E742}"/>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238375" y="747291"/>
            <a:ext cx="7715250" cy="5363417"/>
          </a:xfrm>
          <a:prstGeom prst="rect">
            <a:avLst/>
          </a:prstGeom>
          <a:ln w="19050">
            <a:solidFill>
              <a:schemeClr val="tx1"/>
            </a:solidFill>
          </a:ln>
        </p:spPr>
      </p:pic>
      <p:sp>
        <p:nvSpPr>
          <p:cNvPr id="70" name="Highlight Forward calendar arrow" hidden="1">
            <a:extLst>
              <a:ext uri="{FF2B5EF4-FFF2-40B4-BE49-F238E27FC236}">
                <a16:creationId xmlns:a16="http://schemas.microsoft.com/office/drawing/2014/main" id="{1B265818-3F70-4712-802B-1FDDF567A990}"/>
              </a:ext>
            </a:extLst>
          </p:cNvPr>
          <p:cNvSpPr/>
          <p:nvPr/>
        </p:nvSpPr>
        <p:spPr>
          <a:xfrm>
            <a:off x="6957842" y="2728450"/>
            <a:ext cx="243822" cy="2480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Updated Predicted Dsc date" hidden="1">
            <a:extLst>
              <a:ext uri="{FF2B5EF4-FFF2-40B4-BE49-F238E27FC236}">
                <a16:creationId xmlns:a16="http://schemas.microsoft.com/office/drawing/2014/main" id="{BFF33359-0CBB-4B7C-B213-DF17FABFE81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230062" y="755604"/>
            <a:ext cx="7715250" cy="5363417"/>
          </a:xfrm>
          <a:prstGeom prst="rect">
            <a:avLst/>
          </a:prstGeom>
          <a:ln w="19050">
            <a:solidFill>
              <a:schemeClr val="tx1"/>
            </a:solidFill>
          </a:ln>
        </p:spPr>
      </p:pic>
      <p:sp>
        <p:nvSpPr>
          <p:cNvPr id="123" name="Set Time and Reason" hidden="1">
            <a:extLst>
              <a:ext uri="{FF2B5EF4-FFF2-40B4-BE49-F238E27FC236}">
                <a16:creationId xmlns:a16="http://schemas.microsoft.com/office/drawing/2014/main" id="{5DE6D623-4FB6-4C86-8A51-1329FF28A359}"/>
              </a:ext>
            </a:extLst>
          </p:cNvPr>
          <p:cNvSpPr/>
          <p:nvPr/>
        </p:nvSpPr>
        <p:spPr>
          <a:xfrm>
            <a:off x="2525402" y="4829365"/>
            <a:ext cx="7141196" cy="369332"/>
          </a:xfrm>
          <a:prstGeom prst="rect">
            <a:avLst/>
          </a:prstGeom>
          <a:solidFill>
            <a:schemeClr val="bg1"/>
          </a:solidFill>
          <a:ln w="19050">
            <a:solidFill>
              <a:schemeClr val="tx1"/>
            </a:solidFill>
          </a:ln>
        </p:spPr>
        <p:txBody>
          <a:bodyPr wrap="square" lIns="91440" tIns="45720" rIns="91440" bIns="45720">
            <a:spAutoFit/>
          </a:bodyPr>
          <a:lstStyle/>
          <a:p>
            <a:pPr algn="ctr"/>
            <a:r>
              <a:rPr lang="en-US" cap="none" spc="0">
                <a:ln w="0"/>
                <a:solidFill>
                  <a:schemeClr val="tx1"/>
                </a:solidFill>
              </a:rPr>
              <a:t>Set a time and select a reason for Changing the Predicted Discharge Date </a:t>
            </a:r>
          </a:p>
        </p:txBody>
      </p:sp>
      <p:sp>
        <p:nvSpPr>
          <p:cNvPr id="124" name="Highlight Dropdown arrow" hidden="1">
            <a:extLst>
              <a:ext uri="{FF2B5EF4-FFF2-40B4-BE49-F238E27FC236}">
                <a16:creationId xmlns:a16="http://schemas.microsoft.com/office/drawing/2014/main" id="{A79B8752-EC5F-4FA3-A46E-1EB88F56F32D}"/>
              </a:ext>
            </a:extLst>
          </p:cNvPr>
          <p:cNvSpPr/>
          <p:nvPr/>
        </p:nvSpPr>
        <p:spPr>
          <a:xfrm>
            <a:off x="8609890" y="3326612"/>
            <a:ext cx="198000" cy="23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Highlight Dropdown arrow" hidden="1">
            <a:extLst>
              <a:ext uri="{FF2B5EF4-FFF2-40B4-BE49-F238E27FC236}">
                <a16:creationId xmlns:a16="http://schemas.microsoft.com/office/drawing/2014/main" id="{DBE62430-963F-48D4-A9B8-F4987AD7F9FF}"/>
              </a:ext>
            </a:extLst>
          </p:cNvPr>
          <p:cNvSpPr/>
          <p:nvPr/>
        </p:nvSpPr>
        <p:spPr>
          <a:xfrm>
            <a:off x="8687384" y="2748517"/>
            <a:ext cx="198000" cy="23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7" name="Reason for ELOS field" hidden="1">
            <a:extLst>
              <a:ext uri="{FF2B5EF4-FFF2-40B4-BE49-F238E27FC236}">
                <a16:creationId xmlns:a16="http://schemas.microsoft.com/office/drawing/2014/main" id="{F6019785-2EB9-4A6D-BBA6-6E7FBE313C3D}"/>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238375" y="747291"/>
            <a:ext cx="7715250" cy="5363417"/>
          </a:xfrm>
          <a:prstGeom prst="rect">
            <a:avLst/>
          </a:prstGeom>
          <a:ln w="19050">
            <a:solidFill>
              <a:schemeClr val="tx1"/>
            </a:solidFill>
          </a:ln>
        </p:spPr>
      </p:pic>
      <p:sp>
        <p:nvSpPr>
          <p:cNvPr id="75" name="Highlight Save New Pred." hidden="1">
            <a:extLst>
              <a:ext uri="{FF2B5EF4-FFF2-40B4-BE49-F238E27FC236}">
                <a16:creationId xmlns:a16="http://schemas.microsoft.com/office/drawing/2014/main" id="{275E4F10-A02F-4263-8F67-4E3FAC6D1821}"/>
              </a:ext>
            </a:extLst>
          </p:cNvPr>
          <p:cNvSpPr/>
          <p:nvPr/>
        </p:nvSpPr>
        <p:spPr>
          <a:xfrm>
            <a:off x="6511419" y="5263828"/>
            <a:ext cx="1836000" cy="28261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8" name="Process ISD Screen" hidden="1">
            <a:extLst>
              <a:ext uri="{FF2B5EF4-FFF2-40B4-BE49-F238E27FC236}">
                <a16:creationId xmlns:a16="http://schemas.microsoft.com/office/drawing/2014/main" id="{88F7D11F-0F21-427B-89CE-385167D4049F}"/>
              </a:ext>
            </a:extLst>
          </p:cNvPr>
          <p:cNvPicPr>
            <a:picLocks noChangeAspect="1"/>
          </p:cNvPicPr>
          <p:nvPr/>
        </p:nvPicPr>
        <p:blipFill rotWithShape="1">
          <a:blip r:embed="rId15">
            <a:extLst>
              <a:ext uri="{28A0092B-C50C-407E-A947-70E740481C1C}">
                <a14:useLocalDpi xmlns:a14="http://schemas.microsoft.com/office/drawing/2010/main" val="0"/>
              </a:ext>
            </a:extLst>
          </a:blip>
          <a:srcRect l="225" t="916" r="872" b="916"/>
          <a:stretch/>
        </p:blipFill>
        <p:spPr>
          <a:xfrm>
            <a:off x="590400" y="633600"/>
            <a:ext cx="11008800" cy="5594400"/>
          </a:xfrm>
          <a:prstGeom prst="rect">
            <a:avLst/>
          </a:prstGeom>
          <a:ln w="19050">
            <a:solidFill>
              <a:schemeClr val="tx1"/>
            </a:solidFill>
          </a:ln>
        </p:spPr>
      </p:pic>
      <p:sp>
        <p:nvSpPr>
          <p:cNvPr id="76" name="EDOD description" hidden="1">
            <a:extLst>
              <a:ext uri="{FF2B5EF4-FFF2-40B4-BE49-F238E27FC236}">
                <a16:creationId xmlns:a16="http://schemas.microsoft.com/office/drawing/2014/main" id="{3EA46808-807A-4CDF-A934-43BE980F5E35}"/>
              </a:ext>
            </a:extLst>
          </p:cNvPr>
          <p:cNvSpPr/>
          <p:nvPr/>
        </p:nvSpPr>
        <p:spPr>
          <a:xfrm>
            <a:off x="1270970" y="4676965"/>
            <a:ext cx="9787964" cy="646331"/>
          </a:xfrm>
          <a:prstGeom prst="rect">
            <a:avLst/>
          </a:prstGeom>
          <a:solidFill>
            <a:schemeClr val="bg1"/>
          </a:solidFill>
          <a:ln w="19050">
            <a:solidFill>
              <a:schemeClr val="tx1"/>
            </a:solidFill>
          </a:ln>
        </p:spPr>
        <p:txBody>
          <a:bodyPr wrap="square" lIns="91440" tIns="45720" rIns="91440" bIns="45720">
            <a:spAutoFit/>
          </a:bodyPr>
          <a:lstStyle/>
          <a:p>
            <a:pPr algn="ctr"/>
            <a:r>
              <a:rPr lang="en-US" cap="none" spc="0">
                <a:ln w="0"/>
                <a:solidFill>
                  <a:schemeClr val="tx1"/>
                </a:solidFill>
              </a:rPr>
              <a:t>Acuity screen (with previous Patient Type) becomes available once the predicted discharge date has been updated/removed</a:t>
            </a:r>
          </a:p>
        </p:txBody>
      </p:sp>
      <p:sp>
        <p:nvSpPr>
          <p:cNvPr id="77" name="Highlight Finish" hidden="1">
            <a:extLst>
              <a:ext uri="{FF2B5EF4-FFF2-40B4-BE49-F238E27FC236}">
                <a16:creationId xmlns:a16="http://schemas.microsoft.com/office/drawing/2014/main" id="{209DA49A-B4EE-4248-94B3-544345850131}"/>
              </a:ext>
            </a:extLst>
          </p:cNvPr>
          <p:cNvSpPr/>
          <p:nvPr/>
        </p:nvSpPr>
        <p:spPr>
          <a:xfrm>
            <a:off x="11034998" y="5920767"/>
            <a:ext cx="558000" cy="21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9" name="Updated Process ISD Screen" hidden="1">
            <a:extLst>
              <a:ext uri="{FF2B5EF4-FFF2-40B4-BE49-F238E27FC236}">
                <a16:creationId xmlns:a16="http://schemas.microsoft.com/office/drawing/2014/main" id="{29684275-AB22-411D-A381-A1EA12031C51}"/>
              </a:ext>
            </a:extLst>
          </p:cNvPr>
          <p:cNvPicPr>
            <a:picLocks noChangeAspect="1"/>
          </p:cNvPicPr>
          <p:nvPr/>
        </p:nvPicPr>
        <p:blipFill rotWithShape="1">
          <a:blip r:embed="rId16">
            <a:extLst>
              <a:ext uri="{28A0092B-C50C-407E-A947-70E740481C1C}">
                <a14:useLocalDpi xmlns:a14="http://schemas.microsoft.com/office/drawing/2010/main" val="0"/>
              </a:ext>
            </a:extLst>
          </a:blip>
          <a:srcRect l="225" t="916" r="872" b="916"/>
          <a:stretch/>
        </p:blipFill>
        <p:spPr>
          <a:xfrm>
            <a:off x="590400" y="633600"/>
            <a:ext cx="11008800" cy="5594400"/>
          </a:xfrm>
          <a:prstGeom prst="rect">
            <a:avLst/>
          </a:prstGeom>
          <a:ln w="19050">
            <a:solidFill>
              <a:schemeClr val="tx1"/>
            </a:solidFill>
          </a:ln>
        </p:spPr>
      </p:pic>
      <p:grpSp>
        <p:nvGrpSpPr>
          <p:cNvPr id="41" name="Group 40" hidden="1">
            <a:extLst>
              <a:ext uri="{FF2B5EF4-FFF2-40B4-BE49-F238E27FC236}">
                <a16:creationId xmlns:a16="http://schemas.microsoft.com/office/drawing/2014/main" id="{CCC0DE6A-EF18-49F9-90D8-561AE572EBFA}"/>
              </a:ext>
            </a:extLst>
          </p:cNvPr>
          <p:cNvGrpSpPr/>
          <p:nvPr/>
        </p:nvGrpSpPr>
        <p:grpSpPr>
          <a:xfrm>
            <a:off x="3868241" y="2929597"/>
            <a:ext cx="4455518" cy="2352201"/>
            <a:chOff x="3868241" y="2929597"/>
            <a:chExt cx="4455518" cy="2352201"/>
          </a:xfrm>
        </p:grpSpPr>
        <p:sp>
          <p:nvSpPr>
            <p:cNvPr id="78" name="Updated EDOD/Pt Type description">
              <a:extLst>
                <a:ext uri="{FF2B5EF4-FFF2-40B4-BE49-F238E27FC236}">
                  <a16:creationId xmlns:a16="http://schemas.microsoft.com/office/drawing/2014/main" id="{EF1203F7-813F-4FFC-BC14-F6A246E23CEA}"/>
                </a:ext>
              </a:extLst>
            </p:cNvPr>
            <p:cNvSpPr/>
            <p:nvPr/>
          </p:nvSpPr>
          <p:spPr>
            <a:xfrm>
              <a:off x="3868241" y="4912466"/>
              <a:ext cx="4455518" cy="369332"/>
            </a:xfrm>
            <a:prstGeom prst="rect">
              <a:avLst/>
            </a:prstGeom>
            <a:solidFill>
              <a:schemeClr val="bg1"/>
            </a:solidFill>
            <a:ln w="19050">
              <a:solidFill>
                <a:schemeClr val="tx1"/>
              </a:solidFill>
            </a:ln>
          </p:spPr>
          <p:txBody>
            <a:bodyPr wrap="square" lIns="91440" tIns="45720" rIns="91440" bIns="45720">
              <a:spAutoFit/>
            </a:bodyPr>
            <a:lstStyle/>
            <a:p>
              <a:pPr algn="ctr"/>
              <a:r>
                <a:rPr lang="en-US" cap="none" spc="0">
                  <a:ln w="0"/>
                  <a:solidFill>
                    <a:schemeClr val="tx1"/>
                  </a:solidFill>
                </a:rPr>
                <a:t>Updated EDOD and Patient Type reappears</a:t>
              </a:r>
            </a:p>
          </p:txBody>
        </p:sp>
        <p:cxnSp>
          <p:nvCxnSpPr>
            <p:cNvPr id="21" name="Straight Arrow Connector 20">
              <a:extLst>
                <a:ext uri="{FF2B5EF4-FFF2-40B4-BE49-F238E27FC236}">
                  <a16:creationId xmlns:a16="http://schemas.microsoft.com/office/drawing/2014/main" id="{EB2B751B-D393-4D68-A081-05AD097F0C01}"/>
                </a:ext>
              </a:extLst>
            </p:cNvPr>
            <p:cNvCxnSpPr>
              <a:cxnSpLocks/>
              <a:stCxn id="78" idx="0"/>
            </p:cNvCxnSpPr>
            <p:nvPr/>
          </p:nvCxnSpPr>
          <p:spPr>
            <a:xfrm flipV="1">
              <a:off x="6096000" y="2929597"/>
              <a:ext cx="1590687" cy="198286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83C6A58-65D5-4408-A39D-1383A48FD384}"/>
                </a:ext>
              </a:extLst>
            </p:cNvPr>
            <p:cNvCxnSpPr>
              <a:cxnSpLocks/>
              <a:stCxn id="78" idx="0"/>
            </p:cNvCxnSpPr>
            <p:nvPr/>
          </p:nvCxnSpPr>
          <p:spPr>
            <a:xfrm flipH="1" flipV="1">
              <a:off x="3910540" y="2929598"/>
              <a:ext cx="2185460" cy="198286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9" name="Highlight Forward Calendar arrow" hidden="1">
            <a:extLst>
              <a:ext uri="{FF2B5EF4-FFF2-40B4-BE49-F238E27FC236}">
                <a16:creationId xmlns:a16="http://schemas.microsoft.com/office/drawing/2014/main" id="{57CB7851-5E0D-47FD-836A-75CF291FB04E}"/>
              </a:ext>
            </a:extLst>
          </p:cNvPr>
          <p:cNvSpPr/>
          <p:nvPr/>
        </p:nvSpPr>
        <p:spPr>
          <a:xfrm>
            <a:off x="1642363" y="1079711"/>
            <a:ext cx="684000" cy="23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1" name="Process ISD- Bed Planner" hidden="1">
            <a:extLst>
              <a:ext uri="{FF2B5EF4-FFF2-40B4-BE49-F238E27FC236}">
                <a16:creationId xmlns:a16="http://schemas.microsoft.com/office/drawing/2014/main" id="{AB80A11C-F056-4EE9-B901-14DE0078A292}"/>
              </a:ext>
            </a:extLst>
          </p:cNvPr>
          <p:cNvPicPr>
            <a:picLocks noChangeAspect="1"/>
          </p:cNvPicPr>
          <p:nvPr/>
        </p:nvPicPr>
        <p:blipFill rotWithShape="1">
          <a:blip r:embed="rId17">
            <a:extLst>
              <a:ext uri="{28A0092B-C50C-407E-A947-70E740481C1C}">
                <a14:useLocalDpi xmlns:a14="http://schemas.microsoft.com/office/drawing/2010/main" val="0"/>
              </a:ext>
            </a:extLst>
          </a:blip>
          <a:srcRect l="225" t="916" r="872" b="916"/>
          <a:stretch/>
        </p:blipFill>
        <p:spPr>
          <a:xfrm>
            <a:off x="590400" y="633600"/>
            <a:ext cx="11008800" cy="5594400"/>
          </a:xfrm>
          <a:prstGeom prst="rect">
            <a:avLst/>
          </a:prstGeom>
          <a:ln w="19050">
            <a:solidFill>
              <a:schemeClr val="tx1"/>
            </a:solidFill>
          </a:ln>
        </p:spPr>
      </p:pic>
      <p:grpSp>
        <p:nvGrpSpPr>
          <p:cNvPr id="83" name="Group 82" hidden="1">
            <a:extLst>
              <a:ext uri="{FF2B5EF4-FFF2-40B4-BE49-F238E27FC236}">
                <a16:creationId xmlns:a16="http://schemas.microsoft.com/office/drawing/2014/main" id="{8127ABE8-E89F-4A71-9535-B9DCD7AA5794}"/>
              </a:ext>
            </a:extLst>
          </p:cNvPr>
          <p:cNvGrpSpPr/>
          <p:nvPr/>
        </p:nvGrpSpPr>
        <p:grpSpPr>
          <a:xfrm>
            <a:off x="1010570" y="1261469"/>
            <a:ext cx="9787964" cy="4808662"/>
            <a:chOff x="1010570" y="1261469"/>
            <a:chExt cx="9787964" cy="4808662"/>
          </a:xfrm>
        </p:grpSpPr>
        <p:sp>
          <p:nvSpPr>
            <p:cNvPr id="80" name="Bed Planner description">
              <a:extLst>
                <a:ext uri="{FF2B5EF4-FFF2-40B4-BE49-F238E27FC236}">
                  <a16:creationId xmlns:a16="http://schemas.microsoft.com/office/drawing/2014/main" id="{1B574631-2357-4EE6-8F5C-F9963F8607D2}"/>
                </a:ext>
              </a:extLst>
            </p:cNvPr>
            <p:cNvSpPr/>
            <p:nvPr/>
          </p:nvSpPr>
          <p:spPr>
            <a:xfrm>
              <a:off x="1010570" y="5146801"/>
              <a:ext cx="9787964" cy="923330"/>
            </a:xfrm>
            <a:prstGeom prst="rect">
              <a:avLst/>
            </a:prstGeom>
            <a:solidFill>
              <a:schemeClr val="bg1"/>
            </a:solidFill>
            <a:ln w="19050">
              <a:solidFill>
                <a:schemeClr val="tx1"/>
              </a:solidFill>
            </a:ln>
          </p:spPr>
          <p:txBody>
            <a:bodyPr wrap="square" lIns="91440" tIns="45720" rIns="91440" bIns="45720">
              <a:spAutoFit/>
            </a:bodyPr>
            <a:lstStyle/>
            <a:p>
              <a:pPr algn="ctr"/>
              <a:r>
                <a:rPr lang="en-AU"/>
                <a:t>New </a:t>
              </a:r>
              <a:r>
                <a:rPr lang="en-AU" b="1"/>
                <a:t>Bed Planner </a:t>
              </a:r>
              <a:r>
                <a:rPr lang="en-AU"/>
                <a:t>button. This button removes the display of expected discharges for the current shift and from future shift inpatient screens to assist with bed and patient flow management e.g. current period is the day shift however we will view the evening period.</a:t>
              </a:r>
              <a:endParaRPr lang="en-US" cap="none" spc="0">
                <a:ln w="0"/>
                <a:solidFill>
                  <a:schemeClr val="tx1"/>
                </a:solidFill>
              </a:endParaRPr>
            </a:p>
          </p:txBody>
        </p:sp>
        <p:cxnSp>
          <p:nvCxnSpPr>
            <p:cNvPr id="82" name="Straight Arrow Connector 81">
              <a:extLst>
                <a:ext uri="{FF2B5EF4-FFF2-40B4-BE49-F238E27FC236}">
                  <a16:creationId xmlns:a16="http://schemas.microsoft.com/office/drawing/2014/main" id="{674E138F-E6E0-44CF-9B3B-58B599446713}"/>
                </a:ext>
              </a:extLst>
            </p:cNvPr>
            <p:cNvCxnSpPr>
              <a:cxnSpLocks/>
            </p:cNvCxnSpPr>
            <p:nvPr/>
          </p:nvCxnSpPr>
          <p:spPr>
            <a:xfrm flipV="1">
              <a:off x="5963247" y="1261469"/>
              <a:ext cx="4322701" cy="38745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84" name="Highlight Bed Planner" hidden="1">
            <a:extLst>
              <a:ext uri="{FF2B5EF4-FFF2-40B4-BE49-F238E27FC236}">
                <a16:creationId xmlns:a16="http://schemas.microsoft.com/office/drawing/2014/main" id="{F1FFF266-8507-4A70-B530-EA0ED0493177}"/>
              </a:ext>
            </a:extLst>
          </p:cNvPr>
          <p:cNvSpPr/>
          <p:nvPr/>
        </p:nvSpPr>
        <p:spPr>
          <a:xfrm>
            <a:off x="10354200" y="1169934"/>
            <a:ext cx="864000" cy="14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2" name="ISD Bed Planner in use" hidden="1">
            <a:extLst>
              <a:ext uri="{FF2B5EF4-FFF2-40B4-BE49-F238E27FC236}">
                <a16:creationId xmlns:a16="http://schemas.microsoft.com/office/drawing/2014/main" id="{8AB27CF4-77AC-45B9-80A8-AB44C7E7C56B}"/>
              </a:ext>
            </a:extLst>
          </p:cNvPr>
          <p:cNvPicPr>
            <a:picLocks noChangeAspect="1"/>
          </p:cNvPicPr>
          <p:nvPr/>
        </p:nvPicPr>
        <p:blipFill rotWithShape="1">
          <a:blip r:embed="rId18">
            <a:extLst>
              <a:ext uri="{28A0092B-C50C-407E-A947-70E740481C1C}">
                <a14:useLocalDpi xmlns:a14="http://schemas.microsoft.com/office/drawing/2010/main" val="0"/>
              </a:ext>
            </a:extLst>
          </a:blip>
          <a:srcRect l="225" t="916" r="872" b="916"/>
          <a:stretch/>
        </p:blipFill>
        <p:spPr>
          <a:xfrm>
            <a:off x="590400" y="633600"/>
            <a:ext cx="11008800" cy="5594400"/>
          </a:xfrm>
          <a:prstGeom prst="rect">
            <a:avLst/>
          </a:prstGeom>
          <a:ln w="19050">
            <a:solidFill>
              <a:schemeClr val="tx1"/>
            </a:solidFill>
          </a:ln>
        </p:spPr>
      </p:pic>
      <p:sp>
        <p:nvSpPr>
          <p:cNvPr id="85" name="Bed Planner description" hidden="1">
            <a:extLst>
              <a:ext uri="{FF2B5EF4-FFF2-40B4-BE49-F238E27FC236}">
                <a16:creationId xmlns:a16="http://schemas.microsoft.com/office/drawing/2014/main" id="{3A968909-6BA9-4208-89AB-73CE40DB688C}"/>
              </a:ext>
            </a:extLst>
          </p:cNvPr>
          <p:cNvSpPr/>
          <p:nvPr/>
        </p:nvSpPr>
        <p:spPr>
          <a:xfrm>
            <a:off x="978948" y="5188494"/>
            <a:ext cx="9787964" cy="646331"/>
          </a:xfrm>
          <a:prstGeom prst="rect">
            <a:avLst/>
          </a:prstGeom>
          <a:solidFill>
            <a:schemeClr val="bg1"/>
          </a:solidFill>
          <a:ln w="19050">
            <a:solidFill>
              <a:schemeClr val="tx1"/>
            </a:solidFill>
          </a:ln>
        </p:spPr>
        <p:txBody>
          <a:bodyPr wrap="square" lIns="91440" tIns="45720" rIns="91440" bIns="45720">
            <a:spAutoFit/>
          </a:bodyPr>
          <a:lstStyle/>
          <a:p>
            <a:pPr algn="ctr"/>
            <a:r>
              <a:rPr lang="en-AU"/>
              <a:t>When Bed Planner is used the expected discharges for the current period (Day) are removed- potential empty beds are now shown.</a:t>
            </a:r>
            <a:endParaRPr lang="en-US" cap="none" spc="0">
              <a:ln w="0"/>
              <a:solidFill>
                <a:schemeClr val="tx1"/>
              </a:solidFill>
            </a:endParaRPr>
          </a:p>
        </p:txBody>
      </p:sp>
      <p:sp>
        <p:nvSpPr>
          <p:cNvPr id="86" name="Highlight All" hidden="1">
            <a:extLst>
              <a:ext uri="{FF2B5EF4-FFF2-40B4-BE49-F238E27FC236}">
                <a16:creationId xmlns:a16="http://schemas.microsoft.com/office/drawing/2014/main" id="{1D150F26-F304-4D07-B3C0-FF3E51716506}"/>
              </a:ext>
            </a:extLst>
          </p:cNvPr>
          <p:cNvSpPr/>
          <p:nvPr/>
        </p:nvSpPr>
        <p:spPr>
          <a:xfrm>
            <a:off x="10353238" y="1015347"/>
            <a:ext cx="432000" cy="14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Highlight EDOD" hidden="1">
            <a:extLst>
              <a:ext uri="{FF2B5EF4-FFF2-40B4-BE49-F238E27FC236}">
                <a16:creationId xmlns:a16="http://schemas.microsoft.com/office/drawing/2014/main" id="{8FFC1C68-D276-4539-B805-1FD8D9F7FED2}"/>
              </a:ext>
            </a:extLst>
          </p:cNvPr>
          <p:cNvSpPr/>
          <p:nvPr/>
        </p:nvSpPr>
        <p:spPr>
          <a:xfrm>
            <a:off x="7716404" y="1386739"/>
            <a:ext cx="630000" cy="14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Sort by EDOD" hidden="1">
            <a:extLst>
              <a:ext uri="{FF2B5EF4-FFF2-40B4-BE49-F238E27FC236}">
                <a16:creationId xmlns:a16="http://schemas.microsoft.com/office/drawing/2014/main" id="{D90091EB-4487-498C-A389-7CEB8D8DC015}"/>
              </a:ext>
            </a:extLst>
          </p:cNvPr>
          <p:cNvSpPr/>
          <p:nvPr/>
        </p:nvSpPr>
        <p:spPr>
          <a:xfrm>
            <a:off x="720718" y="3244334"/>
            <a:ext cx="10750572" cy="369332"/>
          </a:xfrm>
          <a:prstGeom prst="rect">
            <a:avLst/>
          </a:prstGeom>
          <a:solidFill>
            <a:schemeClr val="bg1"/>
          </a:solidFill>
          <a:ln w="19050">
            <a:solidFill>
              <a:schemeClr val="tx1"/>
            </a:solidFill>
          </a:ln>
        </p:spPr>
        <p:txBody>
          <a:bodyPr wrap="none" lIns="91440" tIns="45720" rIns="91440" bIns="45720">
            <a:spAutoFit/>
          </a:bodyPr>
          <a:lstStyle/>
          <a:p>
            <a:pPr algn="ctr"/>
            <a:r>
              <a:rPr lang="en-US">
                <a:ln w="0"/>
              </a:rPr>
              <a:t>To assist visibility of predicted discharges clicking</a:t>
            </a:r>
            <a:r>
              <a:rPr lang="en-US" cap="none" spc="0">
                <a:ln w="0"/>
                <a:solidFill>
                  <a:schemeClr val="tx1"/>
                </a:solidFill>
              </a:rPr>
              <a:t> </a:t>
            </a:r>
            <a:r>
              <a:rPr lang="en-US" b="1" cap="none" spc="0">
                <a:ln w="0"/>
                <a:solidFill>
                  <a:schemeClr val="tx1"/>
                </a:solidFill>
              </a:rPr>
              <a:t>EDOD</a:t>
            </a:r>
            <a:r>
              <a:rPr lang="en-US" cap="none" spc="0">
                <a:ln w="0"/>
                <a:solidFill>
                  <a:schemeClr val="tx1"/>
                </a:solidFill>
              </a:rPr>
              <a:t> will sort patients with an EDOD to top of the inpatient list </a:t>
            </a:r>
            <a:endParaRPr lang="en-US" b="1" cap="none" spc="0">
              <a:ln w="0"/>
              <a:solidFill>
                <a:schemeClr val="tx1"/>
              </a:solidFill>
            </a:endParaRPr>
          </a:p>
        </p:txBody>
      </p:sp>
      <p:pic>
        <p:nvPicPr>
          <p:cNvPr id="33" name="EDOD Pts top of ISD screen" hidden="1">
            <a:extLst>
              <a:ext uri="{FF2B5EF4-FFF2-40B4-BE49-F238E27FC236}">
                <a16:creationId xmlns:a16="http://schemas.microsoft.com/office/drawing/2014/main" id="{2DD1C2E0-FCF2-45A6-8E71-4D82E5407F3D}"/>
              </a:ext>
            </a:extLst>
          </p:cNvPr>
          <p:cNvPicPr>
            <a:picLocks noChangeAspect="1"/>
          </p:cNvPicPr>
          <p:nvPr/>
        </p:nvPicPr>
        <p:blipFill rotWithShape="1">
          <a:blip r:embed="rId19">
            <a:extLst>
              <a:ext uri="{28A0092B-C50C-407E-A947-70E740481C1C}">
                <a14:useLocalDpi xmlns:a14="http://schemas.microsoft.com/office/drawing/2010/main" val="0"/>
              </a:ext>
            </a:extLst>
          </a:blip>
          <a:srcRect l="225" t="916" r="872" b="916"/>
          <a:stretch/>
        </p:blipFill>
        <p:spPr>
          <a:xfrm>
            <a:off x="590400" y="633600"/>
            <a:ext cx="11008800" cy="5594400"/>
          </a:xfrm>
          <a:prstGeom prst="rect">
            <a:avLst/>
          </a:prstGeom>
          <a:ln w="19050">
            <a:solidFill>
              <a:schemeClr val="tx1"/>
            </a:solidFill>
          </a:ln>
        </p:spPr>
      </p:pic>
      <p:sp>
        <p:nvSpPr>
          <p:cNvPr id="91" name="Highlight Day" hidden="1">
            <a:extLst>
              <a:ext uri="{FF2B5EF4-FFF2-40B4-BE49-F238E27FC236}">
                <a16:creationId xmlns:a16="http://schemas.microsoft.com/office/drawing/2014/main" id="{F793D9D1-73B3-4C50-9FA8-B8218490DB03}"/>
              </a:ext>
            </a:extLst>
          </p:cNvPr>
          <p:cNvSpPr/>
          <p:nvPr/>
        </p:nvSpPr>
        <p:spPr>
          <a:xfrm>
            <a:off x="968640" y="1070653"/>
            <a:ext cx="684000" cy="23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8" name="Picture 87" hidden="1">
            <a:extLst>
              <a:ext uri="{FF2B5EF4-FFF2-40B4-BE49-F238E27FC236}">
                <a16:creationId xmlns:a16="http://schemas.microsoft.com/office/drawing/2014/main" id="{E876A8FE-BD60-49ED-BF54-8B1DF5D6BA61}"/>
              </a:ext>
            </a:extLst>
          </p:cNvPr>
          <p:cNvPicPr>
            <a:picLocks noChangeAspect="1"/>
          </p:cNvPicPr>
          <p:nvPr/>
        </p:nvPicPr>
        <p:blipFill rotWithShape="1">
          <a:blip r:embed="rId20">
            <a:extLst>
              <a:ext uri="{28A0092B-C50C-407E-A947-70E740481C1C}">
                <a14:useLocalDpi xmlns:a14="http://schemas.microsoft.com/office/drawing/2010/main" val="0"/>
              </a:ext>
            </a:extLst>
          </a:blip>
          <a:srcRect l="225" t="916" r="872" b="916"/>
          <a:stretch/>
        </p:blipFill>
        <p:spPr>
          <a:xfrm>
            <a:off x="590400" y="633600"/>
            <a:ext cx="11008800" cy="5594400"/>
          </a:xfrm>
          <a:prstGeom prst="rect">
            <a:avLst/>
          </a:prstGeom>
          <a:ln w="19050">
            <a:solidFill>
              <a:schemeClr val="tx1"/>
            </a:solidFill>
          </a:ln>
        </p:spPr>
      </p:pic>
      <p:sp>
        <p:nvSpPr>
          <p:cNvPr id="92" name="Transfer in description" hidden="1">
            <a:extLst>
              <a:ext uri="{FF2B5EF4-FFF2-40B4-BE49-F238E27FC236}">
                <a16:creationId xmlns:a16="http://schemas.microsoft.com/office/drawing/2014/main" id="{6842D1CD-268D-4340-BEA2-150BEF1A3613}"/>
              </a:ext>
            </a:extLst>
          </p:cNvPr>
          <p:cNvSpPr/>
          <p:nvPr/>
        </p:nvSpPr>
        <p:spPr>
          <a:xfrm>
            <a:off x="1131348" y="5340894"/>
            <a:ext cx="9787964" cy="646331"/>
          </a:xfrm>
          <a:prstGeom prst="rect">
            <a:avLst/>
          </a:prstGeom>
          <a:solidFill>
            <a:schemeClr val="bg1"/>
          </a:solidFill>
          <a:ln w="19050">
            <a:solidFill>
              <a:schemeClr val="tx1"/>
            </a:solidFill>
          </a:ln>
        </p:spPr>
        <p:txBody>
          <a:bodyPr wrap="square" lIns="91440" tIns="45720" rIns="91440" bIns="45720">
            <a:spAutoFit/>
          </a:bodyPr>
          <a:lstStyle/>
          <a:p>
            <a:pPr algn="ctr"/>
            <a:r>
              <a:rPr lang="en-AU"/>
              <a:t>When manually cancelling a Transfer in and choosing the option to </a:t>
            </a:r>
            <a:r>
              <a:rPr lang="en-AU" b="1"/>
              <a:t>Defer to next shift </a:t>
            </a:r>
            <a:r>
              <a:rPr lang="en-AU"/>
              <a:t>the user must provide a </a:t>
            </a:r>
            <a:r>
              <a:rPr lang="en-AU" b="1"/>
              <a:t>new Time of Transfer.</a:t>
            </a:r>
            <a:endParaRPr lang="en-US" b="1" cap="none" spc="0">
              <a:ln w="0"/>
              <a:solidFill>
                <a:schemeClr val="tx1"/>
              </a:solidFill>
            </a:endParaRPr>
          </a:p>
        </p:txBody>
      </p:sp>
      <p:cxnSp>
        <p:nvCxnSpPr>
          <p:cNvPr id="40" name="Straight Arrow Connector 39" hidden="1">
            <a:extLst>
              <a:ext uri="{FF2B5EF4-FFF2-40B4-BE49-F238E27FC236}">
                <a16:creationId xmlns:a16="http://schemas.microsoft.com/office/drawing/2014/main" id="{8BC43FC1-8CE0-4EA3-9879-CC1E705B64D2}"/>
              </a:ext>
            </a:extLst>
          </p:cNvPr>
          <p:cNvCxnSpPr>
            <a:cxnSpLocks/>
            <a:stCxn id="92" idx="0"/>
          </p:cNvCxnSpPr>
          <p:nvPr/>
        </p:nvCxnSpPr>
        <p:spPr>
          <a:xfrm flipH="1" flipV="1">
            <a:off x="4695742" y="2425254"/>
            <a:ext cx="1329588" cy="291564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2" name="Picture 41" hidden="1">
            <a:extLst>
              <a:ext uri="{FF2B5EF4-FFF2-40B4-BE49-F238E27FC236}">
                <a16:creationId xmlns:a16="http://schemas.microsoft.com/office/drawing/2014/main" id="{E1F5D141-F82D-4FCC-BD3E-B42A2061E45E}"/>
              </a:ext>
            </a:extLst>
          </p:cNvPr>
          <p:cNvPicPr>
            <a:picLocks noChangeAspect="1"/>
          </p:cNvPicPr>
          <p:nvPr/>
        </p:nvPicPr>
        <p:blipFill rotWithShape="1">
          <a:blip r:embed="rId21">
            <a:extLst>
              <a:ext uri="{28A0092B-C50C-407E-A947-70E740481C1C}">
                <a14:useLocalDpi xmlns:a14="http://schemas.microsoft.com/office/drawing/2010/main" val="0"/>
              </a:ext>
            </a:extLst>
          </a:blip>
          <a:srcRect l="225" t="916" r="872" b="916"/>
          <a:stretch/>
        </p:blipFill>
        <p:spPr>
          <a:xfrm>
            <a:off x="590400" y="633600"/>
            <a:ext cx="11008800" cy="5594400"/>
          </a:xfrm>
          <a:prstGeom prst="rect">
            <a:avLst/>
          </a:prstGeom>
          <a:ln w="19050">
            <a:solidFill>
              <a:schemeClr val="tx1"/>
            </a:solidFill>
          </a:ln>
        </p:spPr>
      </p:pic>
      <p:sp>
        <p:nvSpPr>
          <p:cNvPr id="93" name="Highlight Cancel Transfer" hidden="1">
            <a:extLst>
              <a:ext uri="{FF2B5EF4-FFF2-40B4-BE49-F238E27FC236}">
                <a16:creationId xmlns:a16="http://schemas.microsoft.com/office/drawing/2014/main" id="{C993FB7E-E4C3-4F91-AA4E-3DEAF5AB255E}"/>
              </a:ext>
            </a:extLst>
          </p:cNvPr>
          <p:cNvSpPr/>
          <p:nvPr/>
        </p:nvSpPr>
        <p:spPr>
          <a:xfrm>
            <a:off x="10531168" y="4503787"/>
            <a:ext cx="864000" cy="3366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3" name="Cancel Transfer screen" hidden="1">
            <a:extLst>
              <a:ext uri="{FF2B5EF4-FFF2-40B4-BE49-F238E27FC236}">
                <a16:creationId xmlns:a16="http://schemas.microsoft.com/office/drawing/2014/main" id="{7F78CEA5-F03B-4856-8AA9-DC4D9CF0B177}"/>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2562225" y="902098"/>
            <a:ext cx="7067550" cy="5053803"/>
          </a:xfrm>
          <a:prstGeom prst="rect">
            <a:avLst/>
          </a:prstGeom>
          <a:ln w="19050">
            <a:solidFill>
              <a:schemeClr val="tx1"/>
            </a:solidFill>
          </a:ln>
        </p:spPr>
      </p:pic>
      <p:sp>
        <p:nvSpPr>
          <p:cNvPr id="94" name="Highlight Defer to Next Shift" hidden="1">
            <a:extLst>
              <a:ext uri="{FF2B5EF4-FFF2-40B4-BE49-F238E27FC236}">
                <a16:creationId xmlns:a16="http://schemas.microsoft.com/office/drawing/2014/main" id="{ECB154E1-1E19-4078-BA11-B33D84B8FA4E}"/>
              </a:ext>
            </a:extLst>
          </p:cNvPr>
          <p:cNvSpPr/>
          <p:nvPr/>
        </p:nvSpPr>
        <p:spPr>
          <a:xfrm>
            <a:off x="8377162" y="1872564"/>
            <a:ext cx="504000" cy="43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4" name="Selected defer to next shift" hidden="1">
            <a:extLst>
              <a:ext uri="{FF2B5EF4-FFF2-40B4-BE49-F238E27FC236}">
                <a16:creationId xmlns:a16="http://schemas.microsoft.com/office/drawing/2014/main" id="{43955742-C578-4796-B87B-C36EEF8275A0}"/>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2562225" y="902099"/>
            <a:ext cx="7067550" cy="5053803"/>
          </a:xfrm>
          <a:prstGeom prst="rect">
            <a:avLst/>
          </a:prstGeom>
          <a:ln w="19050">
            <a:solidFill>
              <a:schemeClr val="tx1"/>
            </a:solidFill>
          </a:ln>
        </p:spPr>
      </p:pic>
      <p:sp>
        <p:nvSpPr>
          <p:cNvPr id="95" name="Highlight New Transfer time" hidden="1">
            <a:extLst>
              <a:ext uri="{FF2B5EF4-FFF2-40B4-BE49-F238E27FC236}">
                <a16:creationId xmlns:a16="http://schemas.microsoft.com/office/drawing/2014/main" id="{2B643ADA-4C6B-48FC-8A2F-A0C26CCB0EF5}"/>
              </a:ext>
            </a:extLst>
          </p:cNvPr>
          <p:cNvSpPr/>
          <p:nvPr/>
        </p:nvSpPr>
        <p:spPr>
          <a:xfrm>
            <a:off x="8893864" y="1870743"/>
            <a:ext cx="576000" cy="43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5" name="New transfer time dropdown" hidden="1">
            <a:extLst>
              <a:ext uri="{FF2B5EF4-FFF2-40B4-BE49-F238E27FC236}">
                <a16:creationId xmlns:a16="http://schemas.microsoft.com/office/drawing/2014/main" id="{90B04BF6-9AC2-49E4-956C-3100F7E0C91D}"/>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2562225" y="902099"/>
            <a:ext cx="7067550" cy="5053803"/>
          </a:xfrm>
          <a:prstGeom prst="rect">
            <a:avLst/>
          </a:prstGeom>
          <a:ln w="19050">
            <a:solidFill>
              <a:schemeClr val="tx1"/>
            </a:solidFill>
          </a:ln>
        </p:spPr>
      </p:pic>
      <p:sp>
        <p:nvSpPr>
          <p:cNvPr id="96" name="Highlight New Transfer time" hidden="1">
            <a:extLst>
              <a:ext uri="{FF2B5EF4-FFF2-40B4-BE49-F238E27FC236}">
                <a16:creationId xmlns:a16="http://schemas.microsoft.com/office/drawing/2014/main" id="{1095DED6-B70D-4588-9334-D575A3716901}"/>
              </a:ext>
            </a:extLst>
          </p:cNvPr>
          <p:cNvSpPr/>
          <p:nvPr/>
        </p:nvSpPr>
        <p:spPr>
          <a:xfrm>
            <a:off x="8875110" y="3276629"/>
            <a:ext cx="396000" cy="19445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6" name="Updated transfer time" hidden="1">
            <a:extLst>
              <a:ext uri="{FF2B5EF4-FFF2-40B4-BE49-F238E27FC236}">
                <a16:creationId xmlns:a16="http://schemas.microsoft.com/office/drawing/2014/main" id="{9DE13743-F11C-40CF-8B5B-789F7036420E}"/>
              </a:ext>
            </a:extLst>
          </p:cNvPr>
          <p:cNvPicPr>
            <a:picLocks noChangeAspect="1"/>
          </p:cNvPicPr>
          <p:nvPr/>
        </p:nvPicPr>
        <p:blipFill>
          <a:blip r:embed="rId25">
            <a:extLst>
              <a:ext uri="{28A0092B-C50C-407E-A947-70E740481C1C}">
                <a14:useLocalDpi xmlns:a14="http://schemas.microsoft.com/office/drawing/2010/main" val="0"/>
              </a:ext>
            </a:extLst>
          </a:blip>
          <a:srcRect/>
          <a:stretch/>
        </p:blipFill>
        <p:spPr>
          <a:xfrm>
            <a:off x="2562225" y="902099"/>
            <a:ext cx="7067550" cy="5053803"/>
          </a:xfrm>
          <a:prstGeom prst="rect">
            <a:avLst/>
          </a:prstGeom>
          <a:ln w="19050">
            <a:solidFill>
              <a:schemeClr val="tx1"/>
            </a:solidFill>
          </a:ln>
        </p:spPr>
      </p:pic>
      <p:sp>
        <p:nvSpPr>
          <p:cNvPr id="126" name="Highlight Cancel Transfer time" hidden="1">
            <a:extLst>
              <a:ext uri="{FF2B5EF4-FFF2-40B4-BE49-F238E27FC236}">
                <a16:creationId xmlns:a16="http://schemas.microsoft.com/office/drawing/2014/main" id="{851CECBB-4749-4F84-B739-0AAAB3F7DD72}"/>
              </a:ext>
            </a:extLst>
          </p:cNvPr>
          <p:cNvSpPr/>
          <p:nvPr/>
        </p:nvSpPr>
        <p:spPr>
          <a:xfrm>
            <a:off x="7388875" y="5230854"/>
            <a:ext cx="1260000" cy="28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7" name="Updated ISD screen-pt removed" hidden="1">
            <a:extLst>
              <a:ext uri="{FF2B5EF4-FFF2-40B4-BE49-F238E27FC236}">
                <a16:creationId xmlns:a16="http://schemas.microsoft.com/office/drawing/2014/main" id="{B6627D80-ADA8-4787-A5BD-7CE17FA0E999}"/>
              </a:ext>
            </a:extLst>
          </p:cNvPr>
          <p:cNvPicPr>
            <a:picLocks noChangeAspect="1"/>
          </p:cNvPicPr>
          <p:nvPr/>
        </p:nvPicPr>
        <p:blipFill rotWithShape="1">
          <a:blip r:embed="rId26">
            <a:extLst>
              <a:ext uri="{28A0092B-C50C-407E-A947-70E740481C1C}">
                <a14:useLocalDpi xmlns:a14="http://schemas.microsoft.com/office/drawing/2010/main" val="0"/>
              </a:ext>
            </a:extLst>
          </a:blip>
          <a:srcRect l="225" t="916" r="872" b="916"/>
          <a:stretch/>
        </p:blipFill>
        <p:spPr>
          <a:xfrm>
            <a:off x="590400" y="633600"/>
            <a:ext cx="11008800" cy="5594400"/>
          </a:xfrm>
          <a:prstGeom prst="rect">
            <a:avLst/>
          </a:prstGeom>
          <a:ln w="19050">
            <a:solidFill>
              <a:schemeClr val="tx1"/>
            </a:solidFill>
          </a:ln>
        </p:spPr>
      </p:pic>
      <p:sp>
        <p:nvSpPr>
          <p:cNvPr id="97" name="Highlight Evening" hidden="1">
            <a:extLst>
              <a:ext uri="{FF2B5EF4-FFF2-40B4-BE49-F238E27FC236}">
                <a16:creationId xmlns:a16="http://schemas.microsoft.com/office/drawing/2014/main" id="{A873B5A3-605F-476E-939D-BBEE0AB168AF}"/>
              </a:ext>
            </a:extLst>
          </p:cNvPr>
          <p:cNvSpPr/>
          <p:nvPr/>
        </p:nvSpPr>
        <p:spPr>
          <a:xfrm>
            <a:off x="1638416" y="1077080"/>
            <a:ext cx="684000" cy="23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8" name="Evening ISD - pt present" hidden="1">
            <a:extLst>
              <a:ext uri="{FF2B5EF4-FFF2-40B4-BE49-F238E27FC236}">
                <a16:creationId xmlns:a16="http://schemas.microsoft.com/office/drawing/2014/main" id="{F062A701-518F-4916-8949-207743F6E5B6}"/>
              </a:ext>
            </a:extLst>
          </p:cNvPr>
          <p:cNvPicPr>
            <a:picLocks noChangeAspect="1"/>
          </p:cNvPicPr>
          <p:nvPr/>
        </p:nvPicPr>
        <p:blipFill rotWithShape="1">
          <a:blip r:embed="rId27">
            <a:extLst>
              <a:ext uri="{28A0092B-C50C-407E-A947-70E740481C1C}">
                <a14:useLocalDpi xmlns:a14="http://schemas.microsoft.com/office/drawing/2010/main" val="0"/>
              </a:ext>
            </a:extLst>
          </a:blip>
          <a:srcRect l="225" t="916" r="872" b="916"/>
          <a:stretch/>
        </p:blipFill>
        <p:spPr>
          <a:xfrm>
            <a:off x="590400" y="633600"/>
            <a:ext cx="11008800" cy="5594400"/>
          </a:xfrm>
          <a:prstGeom prst="rect">
            <a:avLst/>
          </a:prstGeom>
          <a:ln w="19050">
            <a:solidFill>
              <a:schemeClr val="tx1"/>
            </a:solidFill>
          </a:ln>
        </p:spPr>
      </p:pic>
      <p:sp>
        <p:nvSpPr>
          <p:cNvPr id="99" name="Transfer in description" hidden="1">
            <a:extLst>
              <a:ext uri="{FF2B5EF4-FFF2-40B4-BE49-F238E27FC236}">
                <a16:creationId xmlns:a16="http://schemas.microsoft.com/office/drawing/2014/main" id="{EC86F25A-8D9F-4605-A8C0-94CC3F968AAF}"/>
              </a:ext>
            </a:extLst>
          </p:cNvPr>
          <p:cNvSpPr/>
          <p:nvPr/>
        </p:nvSpPr>
        <p:spPr>
          <a:xfrm>
            <a:off x="1283748" y="4970781"/>
            <a:ext cx="9787964" cy="646331"/>
          </a:xfrm>
          <a:prstGeom prst="rect">
            <a:avLst/>
          </a:prstGeom>
          <a:solidFill>
            <a:schemeClr val="bg1"/>
          </a:solidFill>
          <a:ln w="19050">
            <a:solidFill>
              <a:schemeClr val="tx1"/>
            </a:solidFill>
          </a:ln>
        </p:spPr>
        <p:txBody>
          <a:bodyPr wrap="square" lIns="91440" tIns="45720" rIns="91440" bIns="45720">
            <a:spAutoFit/>
          </a:bodyPr>
          <a:lstStyle/>
          <a:p>
            <a:pPr algn="ctr"/>
            <a:r>
              <a:rPr lang="en-AU"/>
              <a:t>A </a:t>
            </a:r>
            <a:r>
              <a:rPr lang="en-AU" b="1"/>
              <a:t>warning message </a:t>
            </a:r>
            <a:r>
              <a:rPr lang="en-AU"/>
              <a:t>is now displayed when patient types are changed retrospectively (prior to the current calendar date) to warn the user that all acuity hours will be cleared from that period onwards</a:t>
            </a:r>
            <a:endParaRPr lang="en-US" cap="none" spc="0">
              <a:ln w="0"/>
              <a:solidFill>
                <a:schemeClr val="tx1"/>
              </a:solidFill>
            </a:endParaRPr>
          </a:p>
        </p:txBody>
      </p:sp>
      <p:sp>
        <p:nvSpPr>
          <p:cNvPr id="98" name="Highlight Calnedar back arrow" hidden="1">
            <a:extLst>
              <a:ext uri="{FF2B5EF4-FFF2-40B4-BE49-F238E27FC236}">
                <a16:creationId xmlns:a16="http://schemas.microsoft.com/office/drawing/2014/main" id="{2321E52A-6096-4637-98BC-58001A7E180F}"/>
              </a:ext>
            </a:extLst>
          </p:cNvPr>
          <p:cNvSpPr/>
          <p:nvPr/>
        </p:nvSpPr>
        <p:spPr>
          <a:xfrm>
            <a:off x="3684843" y="1114306"/>
            <a:ext cx="198000" cy="19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0" name="Picture 49" hidden="1">
            <a:extLst>
              <a:ext uri="{FF2B5EF4-FFF2-40B4-BE49-F238E27FC236}">
                <a16:creationId xmlns:a16="http://schemas.microsoft.com/office/drawing/2014/main" id="{214A9CE4-681A-40A0-A057-53BDA39B2784}"/>
              </a:ext>
            </a:extLst>
          </p:cNvPr>
          <p:cNvPicPr>
            <a:picLocks noChangeAspect="1"/>
          </p:cNvPicPr>
          <p:nvPr/>
        </p:nvPicPr>
        <p:blipFill rotWithShape="1">
          <a:blip r:embed="rId28">
            <a:extLst>
              <a:ext uri="{28A0092B-C50C-407E-A947-70E740481C1C}">
                <a14:useLocalDpi xmlns:a14="http://schemas.microsoft.com/office/drawing/2010/main" val="0"/>
              </a:ext>
            </a:extLst>
          </a:blip>
          <a:srcRect l="225" t="916" r="872" b="916"/>
          <a:stretch/>
        </p:blipFill>
        <p:spPr>
          <a:xfrm>
            <a:off x="590400" y="633600"/>
            <a:ext cx="11008800" cy="5594400"/>
          </a:xfrm>
          <a:prstGeom prst="rect">
            <a:avLst/>
          </a:prstGeom>
          <a:ln w="19050">
            <a:solidFill>
              <a:schemeClr val="tx1"/>
            </a:solidFill>
          </a:ln>
        </p:spPr>
      </p:pic>
      <p:sp>
        <p:nvSpPr>
          <p:cNvPr id="127" name="Highlight Process" hidden="1">
            <a:extLst>
              <a:ext uri="{FF2B5EF4-FFF2-40B4-BE49-F238E27FC236}">
                <a16:creationId xmlns:a16="http://schemas.microsoft.com/office/drawing/2014/main" id="{9F6102CD-E17F-4EF7-BE13-B5051BF2F707}"/>
              </a:ext>
            </a:extLst>
          </p:cNvPr>
          <p:cNvSpPr/>
          <p:nvPr/>
        </p:nvSpPr>
        <p:spPr>
          <a:xfrm>
            <a:off x="11068944" y="5430506"/>
            <a:ext cx="540000" cy="19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1" name="Picture 50" hidden="1">
            <a:extLst>
              <a:ext uri="{FF2B5EF4-FFF2-40B4-BE49-F238E27FC236}">
                <a16:creationId xmlns:a16="http://schemas.microsoft.com/office/drawing/2014/main" id="{F4FA52FF-9CED-4232-AAFE-E7876C9FFF71}"/>
              </a:ext>
            </a:extLst>
          </p:cNvPr>
          <p:cNvPicPr>
            <a:picLocks noChangeAspect="1"/>
          </p:cNvPicPr>
          <p:nvPr/>
        </p:nvPicPr>
        <p:blipFill rotWithShape="1">
          <a:blip r:embed="rId29">
            <a:extLst>
              <a:ext uri="{28A0092B-C50C-407E-A947-70E740481C1C}">
                <a14:useLocalDpi xmlns:a14="http://schemas.microsoft.com/office/drawing/2010/main" val="0"/>
              </a:ext>
            </a:extLst>
          </a:blip>
          <a:srcRect l="225" t="916" r="872" b="916"/>
          <a:stretch/>
        </p:blipFill>
        <p:spPr>
          <a:xfrm>
            <a:off x="590400" y="633600"/>
            <a:ext cx="11008800" cy="5594400"/>
          </a:xfrm>
          <a:prstGeom prst="rect">
            <a:avLst/>
          </a:prstGeom>
          <a:ln w="19050">
            <a:solidFill>
              <a:schemeClr val="tx1"/>
            </a:solidFill>
          </a:ln>
        </p:spPr>
      </p:pic>
      <p:sp>
        <p:nvSpPr>
          <p:cNvPr id="100" name="Highlight Options" hidden="1">
            <a:extLst>
              <a:ext uri="{FF2B5EF4-FFF2-40B4-BE49-F238E27FC236}">
                <a16:creationId xmlns:a16="http://schemas.microsoft.com/office/drawing/2014/main" id="{074B7A7D-9393-4122-829B-F35356604E24}"/>
              </a:ext>
            </a:extLst>
          </p:cNvPr>
          <p:cNvSpPr/>
          <p:nvPr/>
        </p:nvSpPr>
        <p:spPr>
          <a:xfrm>
            <a:off x="4217933" y="1755929"/>
            <a:ext cx="540000" cy="18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2" name="Acuity Options screen" hidden="1">
            <a:extLst>
              <a:ext uri="{FF2B5EF4-FFF2-40B4-BE49-F238E27FC236}">
                <a16:creationId xmlns:a16="http://schemas.microsoft.com/office/drawing/2014/main" id="{D6BE06E1-B5AD-4B36-B60A-4B4DCA5A3DB2}"/>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3192974" y="2047875"/>
            <a:ext cx="5806051" cy="2762250"/>
          </a:xfrm>
          <a:prstGeom prst="rect">
            <a:avLst/>
          </a:prstGeom>
          <a:ln w="19050">
            <a:solidFill>
              <a:schemeClr val="tx1"/>
            </a:solidFill>
          </a:ln>
        </p:spPr>
      </p:pic>
      <p:sp>
        <p:nvSpPr>
          <p:cNvPr id="101" name="Highlight Change to a new patient type" hidden="1">
            <a:extLst>
              <a:ext uri="{FF2B5EF4-FFF2-40B4-BE49-F238E27FC236}">
                <a16:creationId xmlns:a16="http://schemas.microsoft.com/office/drawing/2014/main" id="{54C21504-777F-44D0-B1A8-D189129ECD3E}"/>
              </a:ext>
            </a:extLst>
          </p:cNvPr>
          <p:cNvSpPr/>
          <p:nvPr/>
        </p:nvSpPr>
        <p:spPr>
          <a:xfrm>
            <a:off x="3425828" y="3364806"/>
            <a:ext cx="2371587" cy="2502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3" name="Select New patient type" hidden="1">
            <a:extLst>
              <a:ext uri="{FF2B5EF4-FFF2-40B4-BE49-F238E27FC236}">
                <a16:creationId xmlns:a16="http://schemas.microsoft.com/office/drawing/2014/main" id="{82FA6064-4F4D-436F-8360-7B333CEA2202}"/>
              </a:ext>
            </a:extLst>
          </p:cNvPr>
          <p:cNvPicPr>
            <a:picLocks noChangeAspect="1"/>
          </p:cNvPicPr>
          <p:nvPr/>
        </p:nvPicPr>
        <p:blipFill>
          <a:blip r:embed="rId31">
            <a:extLst>
              <a:ext uri="{28A0092B-C50C-407E-A947-70E740481C1C}">
                <a14:useLocalDpi xmlns:a14="http://schemas.microsoft.com/office/drawing/2010/main" val="0"/>
              </a:ext>
            </a:extLst>
          </a:blip>
          <a:srcRect/>
          <a:stretch/>
        </p:blipFill>
        <p:spPr>
          <a:xfrm>
            <a:off x="2895600" y="1299294"/>
            <a:ext cx="6400800" cy="4259413"/>
          </a:xfrm>
          <a:prstGeom prst="rect">
            <a:avLst/>
          </a:prstGeom>
          <a:ln w="19050">
            <a:solidFill>
              <a:schemeClr val="tx1"/>
            </a:solidFill>
          </a:ln>
        </p:spPr>
      </p:pic>
      <p:sp>
        <p:nvSpPr>
          <p:cNvPr id="102" name="Highlight change" hidden="1">
            <a:extLst>
              <a:ext uri="{FF2B5EF4-FFF2-40B4-BE49-F238E27FC236}">
                <a16:creationId xmlns:a16="http://schemas.microsoft.com/office/drawing/2014/main" id="{760D4D14-EB7E-4CF1-A703-BD5CC269DD88}"/>
              </a:ext>
            </a:extLst>
          </p:cNvPr>
          <p:cNvSpPr/>
          <p:nvPr/>
        </p:nvSpPr>
        <p:spPr>
          <a:xfrm>
            <a:off x="7512182" y="4957337"/>
            <a:ext cx="792000" cy="30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4" name="Cofirm Patient type change pop-up" hidden="1">
            <a:extLst>
              <a:ext uri="{FF2B5EF4-FFF2-40B4-BE49-F238E27FC236}">
                <a16:creationId xmlns:a16="http://schemas.microsoft.com/office/drawing/2014/main" id="{DAE20103-3765-479B-A1B4-C8BFE117D840}"/>
              </a:ext>
            </a:extLst>
          </p:cNvPr>
          <p:cNvPicPr>
            <a:picLocks noChangeAspect="1"/>
          </p:cNvPicPr>
          <p:nvPr/>
        </p:nvPicPr>
        <p:blipFill>
          <a:blip r:embed="rId32"/>
          <a:stretch>
            <a:fillRect/>
          </a:stretch>
        </p:blipFill>
        <p:spPr>
          <a:xfrm>
            <a:off x="2495606" y="1914247"/>
            <a:ext cx="7200788" cy="3029507"/>
          </a:xfrm>
          <a:prstGeom prst="rect">
            <a:avLst/>
          </a:prstGeom>
          <a:ln w="19050">
            <a:solidFill>
              <a:schemeClr val="tx1"/>
            </a:solidFill>
          </a:ln>
        </p:spPr>
      </p:pic>
      <p:sp>
        <p:nvSpPr>
          <p:cNvPr id="103" name="Highlight OK" hidden="1">
            <a:extLst>
              <a:ext uri="{FF2B5EF4-FFF2-40B4-BE49-F238E27FC236}">
                <a16:creationId xmlns:a16="http://schemas.microsoft.com/office/drawing/2014/main" id="{4269E4C6-7296-4E3F-980A-5A3FC4E8F32F}"/>
              </a:ext>
            </a:extLst>
          </p:cNvPr>
          <p:cNvSpPr/>
          <p:nvPr/>
        </p:nvSpPr>
        <p:spPr>
          <a:xfrm>
            <a:off x="6632880" y="4269028"/>
            <a:ext cx="1314000" cy="3778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5" name="Picture 54" hidden="1">
            <a:extLst>
              <a:ext uri="{FF2B5EF4-FFF2-40B4-BE49-F238E27FC236}">
                <a16:creationId xmlns:a16="http://schemas.microsoft.com/office/drawing/2014/main" id="{9609CD83-CB24-4EF9-AEE9-0E34B67DD076}"/>
              </a:ext>
            </a:extLst>
          </p:cNvPr>
          <p:cNvPicPr>
            <a:picLocks noChangeAspect="1"/>
          </p:cNvPicPr>
          <p:nvPr/>
        </p:nvPicPr>
        <p:blipFill rotWithShape="1">
          <a:blip r:embed="rId33">
            <a:extLst>
              <a:ext uri="{28A0092B-C50C-407E-A947-70E740481C1C}">
                <a14:useLocalDpi xmlns:a14="http://schemas.microsoft.com/office/drawing/2010/main" val="0"/>
              </a:ext>
            </a:extLst>
          </a:blip>
          <a:srcRect l="225" t="916" r="872" b="916"/>
          <a:stretch/>
        </p:blipFill>
        <p:spPr>
          <a:xfrm>
            <a:off x="590400" y="633600"/>
            <a:ext cx="11008800" cy="5594400"/>
          </a:xfrm>
          <a:prstGeom prst="rect">
            <a:avLst/>
          </a:prstGeom>
          <a:ln w="19050">
            <a:solidFill>
              <a:schemeClr val="tx1"/>
            </a:solidFill>
          </a:ln>
        </p:spPr>
      </p:pic>
      <p:sp>
        <p:nvSpPr>
          <p:cNvPr id="104" name="Highlight Finish" hidden="1">
            <a:extLst>
              <a:ext uri="{FF2B5EF4-FFF2-40B4-BE49-F238E27FC236}">
                <a16:creationId xmlns:a16="http://schemas.microsoft.com/office/drawing/2014/main" id="{EF985709-1139-415F-8060-C12648390733}"/>
              </a:ext>
            </a:extLst>
          </p:cNvPr>
          <p:cNvSpPr/>
          <p:nvPr/>
        </p:nvSpPr>
        <p:spPr>
          <a:xfrm>
            <a:off x="11043799" y="5918192"/>
            <a:ext cx="558000" cy="21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8" name="ISD add patient" hidden="1">
            <a:extLst>
              <a:ext uri="{FF2B5EF4-FFF2-40B4-BE49-F238E27FC236}">
                <a16:creationId xmlns:a16="http://schemas.microsoft.com/office/drawing/2014/main" id="{B8161118-B04F-4F79-8632-CDF6725CF933}"/>
              </a:ext>
            </a:extLst>
          </p:cNvPr>
          <p:cNvPicPr>
            <a:picLocks noChangeAspect="1"/>
          </p:cNvPicPr>
          <p:nvPr/>
        </p:nvPicPr>
        <p:blipFill rotWithShape="1">
          <a:blip r:embed="rId34">
            <a:extLst>
              <a:ext uri="{28A0092B-C50C-407E-A947-70E740481C1C}">
                <a14:useLocalDpi xmlns:a14="http://schemas.microsoft.com/office/drawing/2010/main" val="0"/>
              </a:ext>
            </a:extLst>
          </a:blip>
          <a:srcRect l="225" t="916" r="872" b="916"/>
          <a:stretch/>
        </p:blipFill>
        <p:spPr>
          <a:xfrm>
            <a:off x="590400" y="633600"/>
            <a:ext cx="11008800" cy="5594400"/>
          </a:xfrm>
          <a:prstGeom prst="rect">
            <a:avLst/>
          </a:prstGeom>
          <a:ln w="19050">
            <a:solidFill>
              <a:schemeClr val="tx1"/>
            </a:solidFill>
          </a:ln>
        </p:spPr>
      </p:pic>
      <p:sp>
        <p:nvSpPr>
          <p:cNvPr id="105" name="Patient Class description">
            <a:extLst>
              <a:ext uri="{FF2B5EF4-FFF2-40B4-BE49-F238E27FC236}">
                <a16:creationId xmlns:a16="http://schemas.microsoft.com/office/drawing/2014/main" id="{49CF8E55-3F16-4013-8569-E9B46C553AAE}"/>
              </a:ext>
            </a:extLst>
          </p:cNvPr>
          <p:cNvSpPr/>
          <p:nvPr/>
        </p:nvSpPr>
        <p:spPr>
          <a:xfrm>
            <a:off x="1882122" y="3633833"/>
            <a:ext cx="8427757" cy="2308324"/>
          </a:xfrm>
          <a:prstGeom prst="rect">
            <a:avLst/>
          </a:prstGeom>
          <a:solidFill>
            <a:schemeClr val="bg1"/>
          </a:solidFill>
          <a:ln w="19050">
            <a:solidFill>
              <a:schemeClr val="tx1"/>
            </a:solidFill>
          </a:ln>
        </p:spPr>
        <p:txBody>
          <a:bodyPr wrap="square" lIns="91440" tIns="45720" rIns="91440" bIns="45720">
            <a:spAutoFit/>
          </a:bodyPr>
          <a:lstStyle/>
          <a:p>
            <a:r>
              <a:rPr lang="en-AU"/>
              <a:t>A Patient Class based on HL7 standard definitions has been developed. These include; </a:t>
            </a:r>
          </a:p>
          <a:p>
            <a:pPr marL="285750" indent="-285750">
              <a:buFont typeface="Arial" panose="020B0604020202020204" pitchFamily="34" charset="0"/>
              <a:buChar char="•"/>
            </a:pPr>
            <a:r>
              <a:rPr lang="en-AU" b="1"/>
              <a:t>OP	Outpatient </a:t>
            </a:r>
          </a:p>
          <a:p>
            <a:pPr marL="285750" indent="-285750">
              <a:buFont typeface="Arial" panose="020B0604020202020204" pitchFamily="34" charset="0"/>
              <a:buChar char="•"/>
            </a:pPr>
            <a:r>
              <a:rPr lang="en-AU" b="1"/>
              <a:t>IP	Inpatient </a:t>
            </a:r>
          </a:p>
          <a:p>
            <a:pPr marL="285750" indent="-285750">
              <a:buFont typeface="Arial" panose="020B0604020202020204" pitchFamily="34" charset="0"/>
              <a:buChar char="•"/>
            </a:pPr>
            <a:r>
              <a:rPr lang="en-AU" b="1"/>
              <a:t>EM	Emergency</a:t>
            </a:r>
          </a:p>
          <a:p>
            <a:pPr marL="285750" indent="-285750">
              <a:buFont typeface="Arial" panose="020B0604020202020204" pitchFamily="34" charset="0"/>
              <a:buChar char="•"/>
            </a:pPr>
            <a:r>
              <a:rPr lang="en-AU" b="1"/>
              <a:t>OB	Obstetrics</a:t>
            </a:r>
          </a:p>
          <a:p>
            <a:pPr marL="285750" indent="-285750">
              <a:buFont typeface="Arial" panose="020B0604020202020204" pitchFamily="34" charset="0"/>
              <a:buChar char="•"/>
            </a:pPr>
            <a:r>
              <a:rPr lang="en-AU" b="1"/>
              <a:t>CM	Community</a:t>
            </a:r>
          </a:p>
          <a:p>
            <a:r>
              <a:rPr lang="en-AU"/>
              <a:t>These are displayed on the Inpatient Shift Data screen in the </a:t>
            </a:r>
            <a:r>
              <a:rPr lang="en-AU" b="1"/>
              <a:t>CL</a:t>
            </a:r>
            <a:r>
              <a:rPr lang="en-AU"/>
              <a:t> column</a:t>
            </a:r>
          </a:p>
          <a:p>
            <a:r>
              <a:rPr lang="en-AU" cap="none" spc="0">
                <a:ln w="0"/>
                <a:solidFill>
                  <a:schemeClr val="tx1"/>
                </a:solidFill>
              </a:rPr>
              <a:t>The Patient class can also be added when manually adding a patient</a:t>
            </a:r>
            <a:endParaRPr lang="en-US" cap="none" spc="0">
              <a:ln w="0"/>
              <a:solidFill>
                <a:schemeClr val="tx1"/>
              </a:solidFill>
            </a:endParaRPr>
          </a:p>
        </p:txBody>
      </p:sp>
      <p:cxnSp>
        <p:nvCxnSpPr>
          <p:cNvPr id="109" name="Straight Arrow Connector 108">
            <a:extLst>
              <a:ext uri="{FF2B5EF4-FFF2-40B4-BE49-F238E27FC236}">
                <a16:creationId xmlns:a16="http://schemas.microsoft.com/office/drawing/2014/main" id="{7F5DD3B8-4701-41D4-9CB8-1D327F4F91E3}"/>
              </a:ext>
            </a:extLst>
          </p:cNvPr>
          <p:cNvCxnSpPr>
            <a:cxnSpLocks/>
            <a:stCxn id="105" idx="0"/>
          </p:cNvCxnSpPr>
          <p:nvPr/>
        </p:nvCxnSpPr>
        <p:spPr>
          <a:xfrm flipH="1" flipV="1">
            <a:off x="1120288" y="1517106"/>
            <a:ext cx="4975713" cy="21167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7" name="Highlight Add Patient">
            <a:extLst>
              <a:ext uri="{FF2B5EF4-FFF2-40B4-BE49-F238E27FC236}">
                <a16:creationId xmlns:a16="http://schemas.microsoft.com/office/drawing/2014/main" id="{40BDFE09-8CFB-4C55-946D-5C0787230107}"/>
              </a:ext>
            </a:extLst>
          </p:cNvPr>
          <p:cNvSpPr/>
          <p:nvPr/>
        </p:nvSpPr>
        <p:spPr>
          <a:xfrm>
            <a:off x="10508222" y="1899589"/>
            <a:ext cx="720000" cy="14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7" name="Picture 56" hidden="1">
            <a:extLst>
              <a:ext uri="{FF2B5EF4-FFF2-40B4-BE49-F238E27FC236}">
                <a16:creationId xmlns:a16="http://schemas.microsoft.com/office/drawing/2014/main" id="{6FBB3678-5972-4306-90FF-65905F0CE08E}"/>
              </a:ext>
            </a:extLst>
          </p:cNvPr>
          <p:cNvPicPr>
            <a:picLocks noChangeAspect="1"/>
          </p:cNvPicPr>
          <p:nvPr/>
        </p:nvPicPr>
        <p:blipFill>
          <a:blip r:embed="rId35">
            <a:extLst>
              <a:ext uri="{28A0092B-C50C-407E-A947-70E740481C1C}">
                <a14:useLocalDpi xmlns:a14="http://schemas.microsoft.com/office/drawing/2010/main" val="0"/>
              </a:ext>
            </a:extLst>
          </a:blip>
          <a:srcRect/>
          <a:stretch/>
        </p:blipFill>
        <p:spPr>
          <a:xfrm>
            <a:off x="2443163" y="758886"/>
            <a:ext cx="7305674" cy="5340227"/>
          </a:xfrm>
          <a:prstGeom prst="rect">
            <a:avLst/>
          </a:prstGeom>
          <a:ln w="19050">
            <a:solidFill>
              <a:schemeClr val="tx1"/>
            </a:solidFill>
          </a:ln>
        </p:spPr>
      </p:pic>
      <p:sp>
        <p:nvSpPr>
          <p:cNvPr id="110" name="Highlight Patient Class field" hidden="1">
            <a:extLst>
              <a:ext uri="{FF2B5EF4-FFF2-40B4-BE49-F238E27FC236}">
                <a16:creationId xmlns:a16="http://schemas.microsoft.com/office/drawing/2014/main" id="{7AB4ABED-1A68-4589-9C3F-54575783D0CD}"/>
              </a:ext>
            </a:extLst>
          </p:cNvPr>
          <p:cNvSpPr/>
          <p:nvPr/>
        </p:nvSpPr>
        <p:spPr>
          <a:xfrm>
            <a:off x="2655833" y="3591268"/>
            <a:ext cx="5144023" cy="10506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Picture 16" hidden="1">
            <a:extLst>
              <a:ext uri="{FF2B5EF4-FFF2-40B4-BE49-F238E27FC236}">
                <a16:creationId xmlns:a16="http://schemas.microsoft.com/office/drawing/2014/main" id="{828E3BF3-7C8E-415E-8138-FABF962C0FCC}"/>
              </a:ext>
            </a:extLst>
          </p:cNvPr>
          <p:cNvPicPr>
            <a:picLocks noChangeAspect="1"/>
          </p:cNvPicPr>
          <p:nvPr/>
        </p:nvPicPr>
        <p:blipFill rotWithShape="1">
          <a:blip r:embed="rId36"/>
          <a:srcRect/>
          <a:stretch/>
        </p:blipFill>
        <p:spPr>
          <a:xfrm>
            <a:off x="2444400" y="759600"/>
            <a:ext cx="7304400" cy="5338800"/>
          </a:xfrm>
          <a:prstGeom prst="rect">
            <a:avLst/>
          </a:prstGeom>
          <a:ln w="19050">
            <a:solidFill>
              <a:schemeClr val="tx1"/>
            </a:solidFill>
          </a:ln>
        </p:spPr>
      </p:pic>
      <p:sp>
        <p:nvSpPr>
          <p:cNvPr id="137" name="Patient Class description" hidden="1">
            <a:extLst>
              <a:ext uri="{FF2B5EF4-FFF2-40B4-BE49-F238E27FC236}">
                <a16:creationId xmlns:a16="http://schemas.microsoft.com/office/drawing/2014/main" id="{BF01F245-9F6D-4E0A-A24D-F5B835EE732F}"/>
              </a:ext>
            </a:extLst>
          </p:cNvPr>
          <p:cNvSpPr/>
          <p:nvPr/>
        </p:nvSpPr>
        <p:spPr>
          <a:xfrm>
            <a:off x="1873808" y="2359375"/>
            <a:ext cx="8427757" cy="923330"/>
          </a:xfrm>
          <a:prstGeom prst="rect">
            <a:avLst/>
          </a:prstGeom>
          <a:solidFill>
            <a:schemeClr val="bg1"/>
          </a:solidFill>
          <a:ln w="19050">
            <a:solidFill>
              <a:schemeClr val="tx1"/>
            </a:solidFill>
          </a:ln>
        </p:spPr>
        <p:txBody>
          <a:bodyPr wrap="square" lIns="91440" tIns="45720" rIns="91440" bIns="45720">
            <a:spAutoFit/>
          </a:bodyPr>
          <a:lstStyle/>
          <a:p>
            <a:r>
              <a:rPr lang="en-AU" b="1" dirty="0"/>
              <a:t>N.B. </a:t>
            </a:r>
            <a:r>
              <a:rPr lang="en-AU" dirty="0"/>
              <a:t>For a Registration the patient </a:t>
            </a:r>
            <a:r>
              <a:rPr lang="en-AU" b="1" dirty="0"/>
              <a:t>can be registered in multiple departments on different dates as required </a:t>
            </a:r>
            <a:r>
              <a:rPr lang="en-AU" dirty="0"/>
              <a:t>but only one registration may exist in any department for the Patient Number and EOC Number combination on a given shift</a:t>
            </a:r>
            <a:endParaRPr lang="en-US" cap="none" spc="0" dirty="0">
              <a:ln w="0"/>
              <a:solidFill>
                <a:schemeClr val="tx1"/>
              </a:solidFill>
            </a:endParaRPr>
          </a:p>
        </p:txBody>
      </p:sp>
      <p:sp>
        <p:nvSpPr>
          <p:cNvPr id="111" name="Highlight Next" hidden="1">
            <a:extLst>
              <a:ext uri="{FF2B5EF4-FFF2-40B4-BE49-F238E27FC236}">
                <a16:creationId xmlns:a16="http://schemas.microsoft.com/office/drawing/2014/main" id="{5564EE98-C5F5-440F-A609-9A6F3A0E5F85}"/>
              </a:ext>
            </a:extLst>
          </p:cNvPr>
          <p:cNvSpPr/>
          <p:nvPr/>
        </p:nvSpPr>
        <p:spPr>
          <a:xfrm>
            <a:off x="7937204" y="5499830"/>
            <a:ext cx="788226" cy="30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4" name="Picture 143" hidden="1">
            <a:extLst>
              <a:ext uri="{FF2B5EF4-FFF2-40B4-BE49-F238E27FC236}">
                <a16:creationId xmlns:a16="http://schemas.microsoft.com/office/drawing/2014/main" id="{779382C4-9971-45F3-ACE3-30AFF9B3729A}"/>
              </a:ext>
            </a:extLst>
          </p:cNvPr>
          <p:cNvPicPr>
            <a:picLocks noChangeAspect="1"/>
          </p:cNvPicPr>
          <p:nvPr/>
        </p:nvPicPr>
        <p:blipFill rotWithShape="1">
          <a:blip r:embed="rId37">
            <a:extLst>
              <a:ext uri="{28A0092B-C50C-407E-A947-70E740481C1C}">
                <a14:useLocalDpi xmlns:a14="http://schemas.microsoft.com/office/drawing/2010/main" val="0"/>
              </a:ext>
            </a:extLst>
          </a:blip>
          <a:srcRect l="225" t="916" r="872" b="916"/>
          <a:stretch/>
        </p:blipFill>
        <p:spPr>
          <a:xfrm>
            <a:off x="590400" y="633600"/>
            <a:ext cx="11008800" cy="5594400"/>
          </a:xfrm>
          <a:prstGeom prst="rect">
            <a:avLst/>
          </a:prstGeom>
          <a:ln w="19050">
            <a:solidFill>
              <a:schemeClr val="tx1"/>
            </a:solidFill>
          </a:ln>
        </p:spPr>
      </p:pic>
      <p:grpSp>
        <p:nvGrpSpPr>
          <p:cNvPr id="161" name="Group 160">
            <a:extLst>
              <a:ext uri="{FF2B5EF4-FFF2-40B4-BE49-F238E27FC236}">
                <a16:creationId xmlns:a16="http://schemas.microsoft.com/office/drawing/2014/main" id="{55508A30-B3B7-46F8-B2B3-619CFF97427A}"/>
              </a:ext>
            </a:extLst>
          </p:cNvPr>
          <p:cNvGrpSpPr/>
          <p:nvPr/>
        </p:nvGrpSpPr>
        <p:grpSpPr>
          <a:xfrm>
            <a:off x="1120288" y="2425254"/>
            <a:ext cx="8893251" cy="2797416"/>
            <a:chOff x="1120288" y="2425254"/>
            <a:chExt cx="8893251" cy="2797416"/>
          </a:xfrm>
        </p:grpSpPr>
        <p:sp>
          <p:nvSpPr>
            <p:cNvPr id="145" name="Patient Class description">
              <a:extLst>
                <a:ext uri="{FF2B5EF4-FFF2-40B4-BE49-F238E27FC236}">
                  <a16:creationId xmlns:a16="http://schemas.microsoft.com/office/drawing/2014/main" id="{B577BB58-B4A2-481B-ACBA-6CDE1DF537CC}"/>
                </a:ext>
              </a:extLst>
            </p:cNvPr>
            <p:cNvSpPr/>
            <p:nvPr/>
          </p:nvSpPr>
          <p:spPr>
            <a:xfrm>
              <a:off x="1281149" y="4853338"/>
              <a:ext cx="8732390" cy="369332"/>
            </a:xfrm>
            <a:prstGeom prst="rect">
              <a:avLst/>
            </a:prstGeom>
            <a:solidFill>
              <a:schemeClr val="bg1"/>
            </a:solidFill>
            <a:ln w="19050">
              <a:solidFill>
                <a:schemeClr val="tx1"/>
              </a:solidFill>
            </a:ln>
          </p:spPr>
          <p:txBody>
            <a:bodyPr wrap="square" lIns="91440" tIns="45720" rIns="91440" bIns="45720">
              <a:spAutoFit/>
            </a:bodyPr>
            <a:lstStyle/>
            <a:p>
              <a:r>
                <a:rPr lang="en-AU"/>
                <a:t>Patient is added  with a patient class of </a:t>
              </a:r>
              <a:r>
                <a:rPr lang="en-AU" b="1"/>
                <a:t>OP</a:t>
              </a:r>
              <a:r>
                <a:rPr lang="en-AU"/>
                <a:t> (Outpatient) and a Status of </a:t>
              </a:r>
              <a:r>
                <a:rPr lang="en-AU" b="1"/>
                <a:t>Reg</a:t>
              </a:r>
              <a:r>
                <a:rPr lang="en-AU"/>
                <a:t> (Registration)</a:t>
              </a:r>
              <a:endParaRPr lang="en-US" cap="none" spc="0">
                <a:ln w="0"/>
                <a:solidFill>
                  <a:schemeClr val="tx1"/>
                </a:solidFill>
              </a:endParaRPr>
            </a:p>
          </p:txBody>
        </p:sp>
        <p:cxnSp>
          <p:nvCxnSpPr>
            <p:cNvPr id="147" name="Straight Arrow Connector 146">
              <a:extLst>
                <a:ext uri="{FF2B5EF4-FFF2-40B4-BE49-F238E27FC236}">
                  <a16:creationId xmlns:a16="http://schemas.microsoft.com/office/drawing/2014/main" id="{4C7EEFC2-F288-446A-8DAB-8B19C1AF3880}"/>
                </a:ext>
              </a:extLst>
            </p:cNvPr>
            <p:cNvCxnSpPr>
              <a:stCxn id="145" idx="0"/>
            </p:cNvCxnSpPr>
            <p:nvPr/>
          </p:nvCxnSpPr>
          <p:spPr>
            <a:xfrm flipH="1" flipV="1">
              <a:off x="4757933" y="2425254"/>
              <a:ext cx="889411" cy="242808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CA8F69A5-41BC-4407-BDC7-652C45C22EA7}"/>
                </a:ext>
              </a:extLst>
            </p:cNvPr>
            <p:cNvCxnSpPr>
              <a:stCxn id="145" idx="0"/>
            </p:cNvCxnSpPr>
            <p:nvPr/>
          </p:nvCxnSpPr>
          <p:spPr>
            <a:xfrm flipH="1" flipV="1">
              <a:off x="1120288" y="2425254"/>
              <a:ext cx="4527056" cy="242808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52" name="Add Patient (same details)" hidden="1">
            <a:extLst>
              <a:ext uri="{FF2B5EF4-FFF2-40B4-BE49-F238E27FC236}">
                <a16:creationId xmlns:a16="http://schemas.microsoft.com/office/drawing/2014/main" id="{6B8FEB61-089A-4229-95AF-3A4BC710412D}"/>
              </a:ext>
            </a:extLst>
          </p:cNvPr>
          <p:cNvSpPr/>
          <p:nvPr/>
        </p:nvSpPr>
        <p:spPr>
          <a:xfrm>
            <a:off x="1433549" y="5005738"/>
            <a:ext cx="8196226" cy="646331"/>
          </a:xfrm>
          <a:prstGeom prst="rect">
            <a:avLst/>
          </a:prstGeom>
          <a:solidFill>
            <a:schemeClr val="bg1"/>
          </a:solidFill>
          <a:ln w="19050">
            <a:solidFill>
              <a:schemeClr val="tx1"/>
            </a:solidFill>
          </a:ln>
        </p:spPr>
        <p:txBody>
          <a:bodyPr wrap="square" lIns="91440" tIns="45720" rIns="91440" bIns="45720">
            <a:spAutoFit/>
          </a:bodyPr>
          <a:lstStyle/>
          <a:p>
            <a:pPr algn="ctr"/>
            <a:r>
              <a:rPr lang="en-AU"/>
              <a:t>When manually adding a patient, if you use </a:t>
            </a:r>
            <a:r>
              <a:rPr lang="en-AU" b="1"/>
              <a:t>credentials of an existing patient </a:t>
            </a:r>
            <a:r>
              <a:rPr lang="en-AU"/>
              <a:t>a pop up appears giving you the option to continue or cancel using those credentials</a:t>
            </a:r>
            <a:endParaRPr lang="en-US" cap="none" spc="0">
              <a:ln w="0"/>
              <a:solidFill>
                <a:schemeClr val="tx1"/>
              </a:solidFill>
            </a:endParaRPr>
          </a:p>
        </p:txBody>
      </p:sp>
      <p:pic>
        <p:nvPicPr>
          <p:cNvPr id="151" name="Picture 150" hidden="1">
            <a:extLst>
              <a:ext uri="{FF2B5EF4-FFF2-40B4-BE49-F238E27FC236}">
                <a16:creationId xmlns:a16="http://schemas.microsoft.com/office/drawing/2014/main" id="{A37520EB-D6A2-4F42-91CD-55E3D77ADF8D}"/>
              </a:ext>
            </a:extLst>
          </p:cNvPr>
          <p:cNvPicPr>
            <a:picLocks noChangeAspect="1"/>
          </p:cNvPicPr>
          <p:nvPr/>
        </p:nvPicPr>
        <p:blipFill rotWithShape="1">
          <a:blip r:embed="rId38"/>
          <a:srcRect l="216" t="915" r="884" b="915"/>
          <a:stretch/>
        </p:blipFill>
        <p:spPr>
          <a:xfrm>
            <a:off x="590400" y="633600"/>
            <a:ext cx="11008800" cy="5594400"/>
          </a:xfrm>
          <a:prstGeom prst="rect">
            <a:avLst/>
          </a:prstGeom>
          <a:ln w="15875">
            <a:solidFill>
              <a:schemeClr val="tx1"/>
            </a:solidFill>
          </a:ln>
        </p:spPr>
      </p:pic>
      <p:sp>
        <p:nvSpPr>
          <p:cNvPr id="162" name="Highlight Add Patient" hidden="1">
            <a:extLst>
              <a:ext uri="{FF2B5EF4-FFF2-40B4-BE49-F238E27FC236}">
                <a16:creationId xmlns:a16="http://schemas.microsoft.com/office/drawing/2014/main" id="{C434BF47-35AB-4A80-AC1F-71FCD658A624}"/>
              </a:ext>
            </a:extLst>
          </p:cNvPr>
          <p:cNvSpPr/>
          <p:nvPr/>
        </p:nvSpPr>
        <p:spPr>
          <a:xfrm>
            <a:off x="10526152" y="1890625"/>
            <a:ext cx="720000" cy="14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2" name="Group 21" hidden="1">
            <a:extLst>
              <a:ext uri="{FF2B5EF4-FFF2-40B4-BE49-F238E27FC236}">
                <a16:creationId xmlns:a16="http://schemas.microsoft.com/office/drawing/2014/main" id="{855497A3-6D9C-4C82-819F-BF813001F7F1}"/>
              </a:ext>
            </a:extLst>
          </p:cNvPr>
          <p:cNvGrpSpPr/>
          <p:nvPr/>
        </p:nvGrpSpPr>
        <p:grpSpPr>
          <a:xfrm>
            <a:off x="2746498" y="980616"/>
            <a:ext cx="6699003" cy="4896769"/>
            <a:chOff x="2746498" y="980616"/>
            <a:chExt cx="6699003" cy="4896769"/>
          </a:xfrm>
        </p:grpSpPr>
        <p:pic>
          <p:nvPicPr>
            <p:cNvPr id="157" name="Picture 156">
              <a:extLst>
                <a:ext uri="{FF2B5EF4-FFF2-40B4-BE49-F238E27FC236}">
                  <a16:creationId xmlns:a16="http://schemas.microsoft.com/office/drawing/2014/main" id="{85A6E0B1-1AFA-4AE8-943E-C2A9CCDD1B88}"/>
                </a:ext>
              </a:extLst>
            </p:cNvPr>
            <p:cNvPicPr>
              <a:picLocks noChangeAspect="1"/>
            </p:cNvPicPr>
            <p:nvPr/>
          </p:nvPicPr>
          <p:blipFill>
            <a:blip r:embed="rId39">
              <a:extLst>
                <a:ext uri="{28A0092B-C50C-407E-A947-70E740481C1C}">
                  <a14:useLocalDpi xmlns:a14="http://schemas.microsoft.com/office/drawing/2010/main" val="0"/>
                </a:ext>
              </a:extLst>
            </a:blip>
            <a:srcRect/>
            <a:stretch/>
          </p:blipFill>
          <p:spPr>
            <a:xfrm>
              <a:off x="2746498" y="980616"/>
              <a:ext cx="6699003" cy="4896769"/>
            </a:xfrm>
            <a:prstGeom prst="rect">
              <a:avLst/>
            </a:prstGeom>
          </p:spPr>
        </p:pic>
        <p:sp>
          <p:nvSpPr>
            <p:cNvPr id="164" name="Enter Patient details">
              <a:extLst>
                <a:ext uri="{FF2B5EF4-FFF2-40B4-BE49-F238E27FC236}">
                  <a16:creationId xmlns:a16="http://schemas.microsoft.com/office/drawing/2014/main" id="{13A58E7C-333C-42BC-AA43-45228C38C8C4}"/>
                </a:ext>
              </a:extLst>
            </p:cNvPr>
            <p:cNvSpPr/>
            <p:nvPr/>
          </p:nvSpPr>
          <p:spPr>
            <a:xfrm>
              <a:off x="3997301" y="3802374"/>
              <a:ext cx="4197398" cy="369332"/>
            </a:xfrm>
            <a:prstGeom prst="rect">
              <a:avLst/>
            </a:prstGeom>
            <a:solidFill>
              <a:schemeClr val="bg1"/>
            </a:solidFill>
            <a:ln w="19050">
              <a:solidFill>
                <a:schemeClr val="tx1"/>
              </a:solidFill>
            </a:ln>
          </p:spPr>
          <p:txBody>
            <a:bodyPr wrap="square" lIns="91440" tIns="45720" rIns="91440" bIns="45720">
              <a:spAutoFit/>
            </a:bodyPr>
            <a:lstStyle/>
            <a:p>
              <a:pPr algn="ctr"/>
              <a:r>
                <a:rPr lang="en-AU"/>
                <a:t>Enter patient credentials and click Next</a:t>
              </a:r>
              <a:endParaRPr lang="en-US" cap="none" spc="0">
                <a:ln w="0"/>
                <a:solidFill>
                  <a:schemeClr val="tx1"/>
                </a:solidFill>
              </a:endParaRPr>
            </a:p>
          </p:txBody>
        </p:sp>
        <p:cxnSp>
          <p:nvCxnSpPr>
            <p:cNvPr id="15" name="Straight Arrow Connector 14">
              <a:extLst>
                <a:ext uri="{FF2B5EF4-FFF2-40B4-BE49-F238E27FC236}">
                  <a16:creationId xmlns:a16="http://schemas.microsoft.com/office/drawing/2014/main" id="{4C3EAF9F-D2D9-400E-866D-C7E1FD4C4E80}"/>
                </a:ext>
              </a:extLst>
            </p:cNvPr>
            <p:cNvCxnSpPr>
              <a:cxnSpLocks/>
              <a:stCxn id="164" idx="0"/>
            </p:cNvCxnSpPr>
            <p:nvPr/>
          </p:nvCxnSpPr>
          <p:spPr>
            <a:xfrm flipH="1" flipV="1">
              <a:off x="4541816" y="2037414"/>
              <a:ext cx="1554184" cy="176496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3" name="Highlight Next">
              <a:extLst>
                <a:ext uri="{FF2B5EF4-FFF2-40B4-BE49-F238E27FC236}">
                  <a16:creationId xmlns:a16="http://schemas.microsoft.com/office/drawing/2014/main" id="{C5050D79-6FA3-47F3-9142-8B29F0215C6A}"/>
                </a:ext>
              </a:extLst>
            </p:cNvPr>
            <p:cNvSpPr/>
            <p:nvPr/>
          </p:nvSpPr>
          <p:spPr>
            <a:xfrm>
              <a:off x="7807217" y="5342949"/>
              <a:ext cx="684000" cy="25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158" name="Picture 157" hidden="1">
            <a:extLst>
              <a:ext uri="{FF2B5EF4-FFF2-40B4-BE49-F238E27FC236}">
                <a16:creationId xmlns:a16="http://schemas.microsoft.com/office/drawing/2014/main" id="{666C3627-95CA-4434-9B1C-A298AC1F9A5D}"/>
              </a:ext>
            </a:extLst>
          </p:cNvPr>
          <p:cNvPicPr>
            <a:picLocks noChangeAspect="1"/>
          </p:cNvPicPr>
          <p:nvPr/>
        </p:nvPicPr>
        <p:blipFill>
          <a:blip r:embed="rId40"/>
          <a:stretch>
            <a:fillRect/>
          </a:stretch>
        </p:blipFill>
        <p:spPr>
          <a:xfrm>
            <a:off x="3422415" y="1025682"/>
            <a:ext cx="4647927" cy="4806637"/>
          </a:xfrm>
          <a:prstGeom prst="rect">
            <a:avLst/>
          </a:prstGeom>
        </p:spPr>
      </p:pic>
      <p:sp>
        <p:nvSpPr>
          <p:cNvPr id="160" name="Continue or Cancel" hidden="1">
            <a:extLst>
              <a:ext uri="{FF2B5EF4-FFF2-40B4-BE49-F238E27FC236}">
                <a16:creationId xmlns:a16="http://schemas.microsoft.com/office/drawing/2014/main" id="{424647F6-EA0D-4F5D-BF2D-E689E8D2B720}"/>
              </a:ext>
            </a:extLst>
          </p:cNvPr>
          <p:cNvSpPr/>
          <p:nvPr/>
        </p:nvSpPr>
        <p:spPr>
          <a:xfrm>
            <a:off x="8141012" y="2624105"/>
            <a:ext cx="3449340" cy="1754326"/>
          </a:xfrm>
          <a:prstGeom prst="rect">
            <a:avLst/>
          </a:prstGeom>
          <a:solidFill>
            <a:schemeClr val="bg1"/>
          </a:solidFill>
          <a:ln w="19050">
            <a:solidFill>
              <a:schemeClr val="tx1"/>
            </a:solidFill>
          </a:ln>
        </p:spPr>
        <p:txBody>
          <a:bodyPr wrap="square" lIns="91440" tIns="45720" rIns="91440" bIns="45720">
            <a:spAutoFit/>
          </a:bodyPr>
          <a:lstStyle/>
          <a:p>
            <a:r>
              <a:rPr lang="en-AU"/>
              <a:t>When the patient details shown are correct click: </a:t>
            </a:r>
            <a:r>
              <a:rPr lang="en-AU" b="1"/>
              <a:t>Continue</a:t>
            </a:r>
          </a:p>
          <a:p>
            <a:endParaRPr lang="en-AU"/>
          </a:p>
          <a:p>
            <a:r>
              <a:rPr lang="en-AU"/>
              <a:t>If the patient details shown are incorrect click: </a:t>
            </a:r>
            <a:r>
              <a:rPr lang="en-AU" b="1"/>
              <a:t>Cancel</a:t>
            </a:r>
            <a:endParaRPr lang="en-US" b="1">
              <a:ln w="0"/>
            </a:endParaRPr>
          </a:p>
          <a:p>
            <a:endParaRPr lang="en-US" cap="none" spc="0">
              <a:ln w="0"/>
              <a:solidFill>
                <a:schemeClr val="tx1"/>
              </a:solidFill>
            </a:endParaRPr>
          </a:p>
        </p:txBody>
      </p:sp>
      <p:sp>
        <p:nvSpPr>
          <p:cNvPr id="159" name="Highlight Cancel" hidden="1">
            <a:extLst>
              <a:ext uri="{FF2B5EF4-FFF2-40B4-BE49-F238E27FC236}">
                <a16:creationId xmlns:a16="http://schemas.microsoft.com/office/drawing/2014/main" id="{B6ECAAA3-5CB4-4A6C-A511-6C58C6269FA5}"/>
              </a:ext>
            </a:extLst>
          </p:cNvPr>
          <p:cNvSpPr/>
          <p:nvPr/>
        </p:nvSpPr>
        <p:spPr>
          <a:xfrm>
            <a:off x="6795788" y="4908930"/>
            <a:ext cx="777600" cy="30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9" name="Day Only Unit Transfer" hidden="1">
            <a:extLst>
              <a:ext uri="{FF2B5EF4-FFF2-40B4-BE49-F238E27FC236}">
                <a16:creationId xmlns:a16="http://schemas.microsoft.com/office/drawing/2014/main" id="{E6670356-5A3C-444A-834F-A4B0B85EB958}"/>
              </a:ext>
            </a:extLst>
          </p:cNvPr>
          <p:cNvPicPr>
            <a:picLocks noChangeAspect="1"/>
          </p:cNvPicPr>
          <p:nvPr/>
        </p:nvPicPr>
        <p:blipFill rotWithShape="1">
          <a:blip r:embed="rId41">
            <a:extLst>
              <a:ext uri="{28A0092B-C50C-407E-A947-70E740481C1C}">
                <a14:useLocalDpi xmlns:a14="http://schemas.microsoft.com/office/drawing/2010/main" val="0"/>
              </a:ext>
            </a:extLst>
          </a:blip>
          <a:srcRect l="226" t="915" r="873" b="915"/>
          <a:stretch/>
        </p:blipFill>
        <p:spPr>
          <a:xfrm>
            <a:off x="590400" y="633600"/>
            <a:ext cx="11008800" cy="5594400"/>
          </a:xfrm>
          <a:prstGeom prst="rect">
            <a:avLst/>
          </a:prstGeom>
          <a:ln w="19050">
            <a:solidFill>
              <a:schemeClr val="tx1"/>
            </a:solidFill>
          </a:ln>
        </p:spPr>
      </p:pic>
      <p:sp>
        <p:nvSpPr>
          <p:cNvPr id="112" name="Day Only Transfer description" hidden="1">
            <a:extLst>
              <a:ext uri="{FF2B5EF4-FFF2-40B4-BE49-F238E27FC236}">
                <a16:creationId xmlns:a16="http://schemas.microsoft.com/office/drawing/2014/main" id="{30ABC619-B9F8-4A35-B44C-E55943176525}"/>
              </a:ext>
            </a:extLst>
          </p:cNvPr>
          <p:cNvSpPr/>
          <p:nvPr/>
        </p:nvSpPr>
        <p:spPr>
          <a:xfrm>
            <a:off x="901067" y="4127055"/>
            <a:ext cx="9787964" cy="646331"/>
          </a:xfrm>
          <a:prstGeom prst="rect">
            <a:avLst/>
          </a:prstGeom>
          <a:solidFill>
            <a:schemeClr val="bg1"/>
          </a:solidFill>
          <a:ln w="19050">
            <a:solidFill>
              <a:schemeClr val="tx1"/>
            </a:solidFill>
          </a:ln>
        </p:spPr>
        <p:txBody>
          <a:bodyPr wrap="square" lIns="91440" tIns="45720" rIns="91440" bIns="45720">
            <a:spAutoFit/>
          </a:bodyPr>
          <a:lstStyle/>
          <a:p>
            <a:pPr algn="ctr"/>
            <a:r>
              <a:rPr lang="en-AU"/>
              <a:t>The patient transfer function has been enhanced to enable </a:t>
            </a:r>
            <a:r>
              <a:rPr lang="en-AU" b="1"/>
              <a:t>Day Only Units to predictively transfer in </a:t>
            </a:r>
            <a:r>
              <a:rPr lang="en-AU"/>
              <a:t>patients from the ward evening period before the evening begins</a:t>
            </a:r>
            <a:endParaRPr lang="en-US" cap="none" spc="0">
              <a:ln w="0"/>
              <a:solidFill>
                <a:schemeClr val="tx1"/>
              </a:solidFill>
            </a:endParaRPr>
          </a:p>
        </p:txBody>
      </p:sp>
      <p:sp>
        <p:nvSpPr>
          <p:cNvPr id="113" name="Highlight Transfer in" hidden="1">
            <a:extLst>
              <a:ext uri="{FF2B5EF4-FFF2-40B4-BE49-F238E27FC236}">
                <a16:creationId xmlns:a16="http://schemas.microsoft.com/office/drawing/2014/main" id="{3835E045-36D9-46C9-8716-10377FE3A9A0}"/>
              </a:ext>
            </a:extLst>
          </p:cNvPr>
          <p:cNvSpPr/>
          <p:nvPr/>
        </p:nvSpPr>
        <p:spPr>
          <a:xfrm>
            <a:off x="10327495" y="2890719"/>
            <a:ext cx="897968" cy="31609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0" name="Transfer in screen" hidden="1">
            <a:extLst>
              <a:ext uri="{FF2B5EF4-FFF2-40B4-BE49-F238E27FC236}">
                <a16:creationId xmlns:a16="http://schemas.microsoft.com/office/drawing/2014/main" id="{EFFBD32C-9CBD-4A0B-A193-EC0571E7EC0C}"/>
              </a:ext>
            </a:extLst>
          </p:cNvPr>
          <p:cNvPicPr>
            <a:picLocks noChangeAspect="1"/>
          </p:cNvPicPr>
          <p:nvPr/>
        </p:nvPicPr>
        <p:blipFill>
          <a:blip r:embed="rId42"/>
          <a:stretch>
            <a:fillRect/>
          </a:stretch>
        </p:blipFill>
        <p:spPr>
          <a:xfrm>
            <a:off x="2562225" y="1028700"/>
            <a:ext cx="7067550" cy="4800600"/>
          </a:xfrm>
          <a:prstGeom prst="rect">
            <a:avLst/>
          </a:prstGeom>
          <a:ln w="19050">
            <a:solidFill>
              <a:schemeClr val="tx1"/>
            </a:solidFill>
          </a:ln>
        </p:spPr>
      </p:pic>
      <p:pic>
        <p:nvPicPr>
          <p:cNvPr id="61" name="Patient to be transferred" hidden="1">
            <a:extLst>
              <a:ext uri="{FF2B5EF4-FFF2-40B4-BE49-F238E27FC236}">
                <a16:creationId xmlns:a16="http://schemas.microsoft.com/office/drawing/2014/main" id="{9B3174E9-316F-4F25-9060-79B06411BFB7}"/>
              </a:ext>
            </a:extLst>
          </p:cNvPr>
          <p:cNvPicPr>
            <a:picLocks noChangeAspect="1"/>
          </p:cNvPicPr>
          <p:nvPr/>
        </p:nvPicPr>
        <p:blipFill>
          <a:blip r:embed="rId43"/>
          <a:stretch>
            <a:fillRect/>
          </a:stretch>
        </p:blipFill>
        <p:spPr>
          <a:xfrm>
            <a:off x="2562225" y="1028700"/>
            <a:ext cx="7067550" cy="4800600"/>
          </a:xfrm>
          <a:prstGeom prst="rect">
            <a:avLst/>
          </a:prstGeom>
          <a:ln w="19050">
            <a:solidFill>
              <a:schemeClr val="tx1"/>
            </a:solidFill>
          </a:ln>
        </p:spPr>
      </p:pic>
      <p:sp>
        <p:nvSpPr>
          <p:cNvPr id="114" name="Time of transfer" hidden="1">
            <a:extLst>
              <a:ext uri="{FF2B5EF4-FFF2-40B4-BE49-F238E27FC236}">
                <a16:creationId xmlns:a16="http://schemas.microsoft.com/office/drawing/2014/main" id="{D0E1362A-4F10-462F-B3A9-55E594B4017D}"/>
              </a:ext>
            </a:extLst>
          </p:cNvPr>
          <p:cNvSpPr/>
          <p:nvPr/>
        </p:nvSpPr>
        <p:spPr>
          <a:xfrm>
            <a:off x="2730688" y="2406412"/>
            <a:ext cx="2042799" cy="31609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5" name="Show patient list" hidden="1">
            <a:extLst>
              <a:ext uri="{FF2B5EF4-FFF2-40B4-BE49-F238E27FC236}">
                <a16:creationId xmlns:a16="http://schemas.microsoft.com/office/drawing/2014/main" id="{0F2EBE0E-E52F-4897-A199-19CA87C4D510}"/>
              </a:ext>
            </a:extLst>
          </p:cNvPr>
          <p:cNvSpPr/>
          <p:nvPr/>
        </p:nvSpPr>
        <p:spPr>
          <a:xfrm>
            <a:off x="3532540" y="3704216"/>
            <a:ext cx="1585798" cy="38664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6" name="Pt Transfer list description" hidden="1">
            <a:extLst>
              <a:ext uri="{FF2B5EF4-FFF2-40B4-BE49-F238E27FC236}">
                <a16:creationId xmlns:a16="http://schemas.microsoft.com/office/drawing/2014/main" id="{40B88DD0-64D8-47F8-A0BC-9A47D4B9FA3B}"/>
              </a:ext>
            </a:extLst>
          </p:cNvPr>
          <p:cNvSpPr/>
          <p:nvPr/>
        </p:nvSpPr>
        <p:spPr>
          <a:xfrm>
            <a:off x="1202018" y="5482605"/>
            <a:ext cx="9787964" cy="646331"/>
          </a:xfrm>
          <a:prstGeom prst="rect">
            <a:avLst/>
          </a:prstGeom>
          <a:solidFill>
            <a:schemeClr val="bg1"/>
          </a:solidFill>
          <a:ln w="19050">
            <a:solidFill>
              <a:schemeClr val="tx1"/>
            </a:solidFill>
          </a:ln>
        </p:spPr>
        <p:txBody>
          <a:bodyPr wrap="square" lIns="91440" tIns="45720" rIns="91440" bIns="45720">
            <a:spAutoFit/>
          </a:bodyPr>
          <a:lstStyle/>
          <a:p>
            <a:pPr algn="ctr"/>
            <a:r>
              <a:rPr lang="en-AU"/>
              <a:t>When Time of </a:t>
            </a:r>
            <a:r>
              <a:rPr lang="en-AU" err="1"/>
              <a:t>T’Fer</a:t>
            </a:r>
            <a:r>
              <a:rPr lang="en-AU"/>
              <a:t> field is set to a time in the transfer from a wards’ evening period, only patients available to be transferred for the evening period will be shown in the list</a:t>
            </a:r>
            <a:endParaRPr lang="en-US" cap="none" spc="0">
              <a:ln w="0"/>
              <a:solidFill>
                <a:schemeClr val="tx1"/>
              </a:solidFill>
            </a:endParaRPr>
          </a:p>
        </p:txBody>
      </p:sp>
      <p:sp>
        <p:nvSpPr>
          <p:cNvPr id="117" name="Highlight Transfer in" hidden="1">
            <a:extLst>
              <a:ext uri="{FF2B5EF4-FFF2-40B4-BE49-F238E27FC236}">
                <a16:creationId xmlns:a16="http://schemas.microsoft.com/office/drawing/2014/main" id="{F55CD347-B96D-4BE1-AC17-3DACE9D7A6DA}"/>
              </a:ext>
            </a:extLst>
          </p:cNvPr>
          <p:cNvSpPr/>
          <p:nvPr/>
        </p:nvSpPr>
        <p:spPr>
          <a:xfrm>
            <a:off x="7916618" y="5176689"/>
            <a:ext cx="737005" cy="28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2" name="Day Only Unit Transfer complete" hidden="1">
            <a:extLst>
              <a:ext uri="{FF2B5EF4-FFF2-40B4-BE49-F238E27FC236}">
                <a16:creationId xmlns:a16="http://schemas.microsoft.com/office/drawing/2014/main" id="{A192967A-C424-4DC8-85AA-BB397307914C}"/>
              </a:ext>
            </a:extLst>
          </p:cNvPr>
          <p:cNvPicPr>
            <a:picLocks noChangeAspect="1"/>
          </p:cNvPicPr>
          <p:nvPr/>
        </p:nvPicPr>
        <p:blipFill rotWithShape="1">
          <a:blip r:embed="rId44"/>
          <a:srcRect l="225" t="915" r="872" b="915"/>
          <a:stretch/>
        </p:blipFill>
        <p:spPr>
          <a:xfrm>
            <a:off x="590400" y="633600"/>
            <a:ext cx="11008800" cy="5594400"/>
          </a:xfrm>
          <a:prstGeom prst="rect">
            <a:avLst/>
          </a:prstGeom>
          <a:ln w="19050">
            <a:solidFill>
              <a:schemeClr val="tx1"/>
            </a:solidFill>
          </a:ln>
        </p:spPr>
      </p:pic>
      <p:sp>
        <p:nvSpPr>
          <p:cNvPr id="128" name="Confirm evening escription" hidden="1">
            <a:extLst>
              <a:ext uri="{FF2B5EF4-FFF2-40B4-BE49-F238E27FC236}">
                <a16:creationId xmlns:a16="http://schemas.microsoft.com/office/drawing/2014/main" id="{5228927C-8718-4B5C-A222-D708D15EEB52}"/>
              </a:ext>
            </a:extLst>
          </p:cNvPr>
          <p:cNvSpPr/>
          <p:nvPr/>
        </p:nvSpPr>
        <p:spPr>
          <a:xfrm>
            <a:off x="1510667" y="4736655"/>
            <a:ext cx="9787964" cy="646331"/>
          </a:xfrm>
          <a:prstGeom prst="rect">
            <a:avLst/>
          </a:prstGeom>
          <a:solidFill>
            <a:schemeClr val="bg1"/>
          </a:solidFill>
          <a:ln w="19050">
            <a:solidFill>
              <a:schemeClr val="tx1"/>
            </a:solidFill>
          </a:ln>
        </p:spPr>
        <p:txBody>
          <a:bodyPr wrap="square" lIns="91440" tIns="45720" rIns="91440" bIns="45720">
            <a:spAutoFit/>
          </a:bodyPr>
          <a:lstStyle/>
          <a:p>
            <a:pPr algn="ctr"/>
            <a:r>
              <a:rPr lang="en-AU"/>
              <a:t>Confirm patient has been transferred from the Evening Period by selecting Medical Ward from the ward dropdown list</a:t>
            </a:r>
            <a:endParaRPr lang="en-US" cap="none" spc="0">
              <a:ln w="0"/>
              <a:solidFill>
                <a:schemeClr val="tx1"/>
              </a:solidFill>
            </a:endParaRPr>
          </a:p>
        </p:txBody>
      </p:sp>
      <p:sp>
        <p:nvSpPr>
          <p:cNvPr id="129" name="Highlight Ward dropdown" hidden="1">
            <a:extLst>
              <a:ext uri="{FF2B5EF4-FFF2-40B4-BE49-F238E27FC236}">
                <a16:creationId xmlns:a16="http://schemas.microsoft.com/office/drawing/2014/main" id="{73FDAEA9-D5F4-4D8F-AE9B-D5C33E1FD996}"/>
              </a:ext>
            </a:extLst>
          </p:cNvPr>
          <p:cNvSpPr/>
          <p:nvPr/>
        </p:nvSpPr>
        <p:spPr>
          <a:xfrm>
            <a:off x="3601236" y="903407"/>
            <a:ext cx="144000" cy="14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3" name="ISD evening period of ward" hidden="1">
            <a:extLst>
              <a:ext uri="{FF2B5EF4-FFF2-40B4-BE49-F238E27FC236}">
                <a16:creationId xmlns:a16="http://schemas.microsoft.com/office/drawing/2014/main" id="{003127AF-9932-4622-99B9-5BCD43BD319A}"/>
              </a:ext>
            </a:extLst>
          </p:cNvPr>
          <p:cNvPicPr>
            <a:picLocks noChangeAspect="1"/>
          </p:cNvPicPr>
          <p:nvPr/>
        </p:nvPicPr>
        <p:blipFill rotWithShape="1">
          <a:blip r:embed="rId45"/>
          <a:srcRect l="225" t="914" r="872" b="914"/>
          <a:stretch/>
        </p:blipFill>
        <p:spPr>
          <a:xfrm>
            <a:off x="591600" y="631800"/>
            <a:ext cx="11008800" cy="5594400"/>
          </a:xfrm>
          <a:prstGeom prst="rect">
            <a:avLst/>
          </a:prstGeom>
          <a:ln w="19050">
            <a:solidFill>
              <a:schemeClr val="tx1"/>
            </a:solidFill>
          </a:ln>
        </p:spPr>
      </p:pic>
      <p:sp>
        <p:nvSpPr>
          <p:cNvPr id="118" name="Pt Transfer description" hidden="1">
            <a:extLst>
              <a:ext uri="{FF2B5EF4-FFF2-40B4-BE49-F238E27FC236}">
                <a16:creationId xmlns:a16="http://schemas.microsoft.com/office/drawing/2014/main" id="{F3FB8647-B70B-444C-983F-ABAE68F71D14}"/>
              </a:ext>
            </a:extLst>
          </p:cNvPr>
          <p:cNvSpPr/>
          <p:nvPr/>
        </p:nvSpPr>
        <p:spPr>
          <a:xfrm>
            <a:off x="1205867" y="4431855"/>
            <a:ext cx="9787964" cy="646331"/>
          </a:xfrm>
          <a:prstGeom prst="rect">
            <a:avLst/>
          </a:prstGeom>
          <a:solidFill>
            <a:schemeClr val="bg1"/>
          </a:solidFill>
          <a:ln w="19050">
            <a:solidFill>
              <a:schemeClr val="tx1"/>
            </a:solidFill>
          </a:ln>
        </p:spPr>
        <p:txBody>
          <a:bodyPr wrap="square" lIns="91440" tIns="45720" rIns="91440" bIns="45720">
            <a:spAutoFit/>
          </a:bodyPr>
          <a:lstStyle/>
          <a:p>
            <a:pPr algn="ctr"/>
            <a:r>
              <a:rPr lang="en-AU"/>
              <a:t>Patient has been transferred to the Day Only unit from the Evening shift- can be confirmed by clicking Tout status</a:t>
            </a:r>
            <a:endParaRPr lang="en-US" cap="none" spc="0">
              <a:ln w="0"/>
              <a:solidFill>
                <a:schemeClr val="tx1"/>
              </a:solidFill>
            </a:endParaRPr>
          </a:p>
        </p:txBody>
      </p:sp>
      <p:pic>
        <p:nvPicPr>
          <p:cNvPr id="64" name="Tout status pop-up" hidden="1">
            <a:extLst>
              <a:ext uri="{FF2B5EF4-FFF2-40B4-BE49-F238E27FC236}">
                <a16:creationId xmlns:a16="http://schemas.microsoft.com/office/drawing/2014/main" id="{821D2857-710A-4414-89DC-C66781CCF0B2}"/>
              </a:ext>
            </a:extLst>
          </p:cNvPr>
          <p:cNvPicPr>
            <a:picLocks noChangeAspect="1"/>
          </p:cNvPicPr>
          <p:nvPr/>
        </p:nvPicPr>
        <p:blipFill>
          <a:blip r:embed="rId46"/>
          <a:stretch>
            <a:fillRect/>
          </a:stretch>
        </p:blipFill>
        <p:spPr>
          <a:xfrm>
            <a:off x="3733800" y="1914525"/>
            <a:ext cx="4724400" cy="3028950"/>
          </a:xfrm>
          <a:prstGeom prst="rect">
            <a:avLst/>
          </a:prstGeom>
          <a:ln w="19050">
            <a:solidFill>
              <a:schemeClr val="tx1"/>
            </a:solidFill>
          </a:ln>
        </p:spPr>
      </p:pic>
      <p:sp>
        <p:nvSpPr>
          <p:cNvPr id="119" name="Highlight Close" hidden="1">
            <a:extLst>
              <a:ext uri="{FF2B5EF4-FFF2-40B4-BE49-F238E27FC236}">
                <a16:creationId xmlns:a16="http://schemas.microsoft.com/office/drawing/2014/main" id="{37D95AE2-455A-43EE-B398-4E0CAF899FB4}"/>
              </a:ext>
            </a:extLst>
          </p:cNvPr>
          <p:cNvSpPr/>
          <p:nvPr/>
        </p:nvSpPr>
        <p:spPr>
          <a:xfrm>
            <a:off x="7539353" y="4510864"/>
            <a:ext cx="737005" cy="2978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ISD-Safety CLUs" hidden="1">
            <a:extLst>
              <a:ext uri="{FF2B5EF4-FFF2-40B4-BE49-F238E27FC236}">
                <a16:creationId xmlns:a16="http://schemas.microsoft.com/office/drawing/2014/main" id="{FCC7C552-91BA-4485-99C1-339EF16D613F}"/>
              </a:ext>
            </a:extLst>
          </p:cNvPr>
          <p:cNvPicPr>
            <a:picLocks noChangeAspect="1"/>
          </p:cNvPicPr>
          <p:nvPr/>
        </p:nvPicPr>
        <p:blipFill rotWithShape="1">
          <a:blip r:embed="rId47">
            <a:extLst>
              <a:ext uri="{28A0092B-C50C-407E-A947-70E740481C1C}">
                <a14:useLocalDpi xmlns:a14="http://schemas.microsoft.com/office/drawing/2010/main" val="0"/>
              </a:ext>
            </a:extLst>
          </a:blip>
          <a:srcRect l="226" t="916" r="873" b="916"/>
          <a:stretch/>
        </p:blipFill>
        <p:spPr>
          <a:xfrm>
            <a:off x="590400" y="633600"/>
            <a:ext cx="11008800" cy="5594400"/>
          </a:xfrm>
          <a:prstGeom prst="rect">
            <a:avLst/>
          </a:prstGeom>
          <a:ln w="19050">
            <a:solidFill>
              <a:schemeClr val="tx1"/>
            </a:solidFill>
          </a:ln>
        </p:spPr>
      </p:pic>
      <p:sp>
        <p:nvSpPr>
          <p:cNvPr id="130" name="Highlight Process" hidden="1">
            <a:extLst>
              <a:ext uri="{FF2B5EF4-FFF2-40B4-BE49-F238E27FC236}">
                <a16:creationId xmlns:a16="http://schemas.microsoft.com/office/drawing/2014/main" id="{987FAAD0-CF17-4C20-9AB8-54CF3E2E349A}"/>
              </a:ext>
            </a:extLst>
          </p:cNvPr>
          <p:cNvSpPr/>
          <p:nvPr/>
        </p:nvSpPr>
        <p:spPr>
          <a:xfrm>
            <a:off x="10950871" y="5268819"/>
            <a:ext cx="648000" cy="234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0" name="Safety CLUs description" hidden="1">
            <a:extLst>
              <a:ext uri="{FF2B5EF4-FFF2-40B4-BE49-F238E27FC236}">
                <a16:creationId xmlns:a16="http://schemas.microsoft.com/office/drawing/2014/main" id="{52D89963-EC74-4EB1-852D-4430FFEDFBF9}"/>
              </a:ext>
            </a:extLst>
          </p:cNvPr>
          <p:cNvSpPr/>
          <p:nvPr/>
        </p:nvSpPr>
        <p:spPr>
          <a:xfrm>
            <a:off x="1358267" y="4183205"/>
            <a:ext cx="9787964" cy="646331"/>
          </a:xfrm>
          <a:prstGeom prst="rect">
            <a:avLst/>
          </a:prstGeom>
          <a:solidFill>
            <a:schemeClr val="bg1"/>
          </a:solidFill>
          <a:ln w="19050">
            <a:solidFill>
              <a:schemeClr val="tx1"/>
            </a:solidFill>
          </a:ln>
        </p:spPr>
        <p:txBody>
          <a:bodyPr wrap="square" lIns="91440" tIns="45720" rIns="91440" bIns="45720">
            <a:spAutoFit/>
          </a:bodyPr>
          <a:lstStyle/>
          <a:p>
            <a:pPr algn="ctr"/>
            <a:r>
              <a:rPr lang="en-AU"/>
              <a:t>A new tab, "</a:t>
            </a:r>
            <a:r>
              <a:rPr lang="en-AU" b="1"/>
              <a:t>Safety CLUs</a:t>
            </a:r>
            <a:r>
              <a:rPr lang="en-AU"/>
              <a:t>“, has been created on the Process- Inpatient Shift Data Screen to enable users to complete Safety Care Left Undone questionnaires.</a:t>
            </a:r>
            <a:endParaRPr lang="en-US" cap="none" spc="0">
              <a:ln w="0"/>
              <a:solidFill>
                <a:schemeClr val="tx1"/>
              </a:solidFill>
            </a:endParaRPr>
          </a:p>
        </p:txBody>
      </p:sp>
      <p:pic>
        <p:nvPicPr>
          <p:cNvPr id="35" name="Process ISD- Safety Clus" hidden="1">
            <a:extLst>
              <a:ext uri="{FF2B5EF4-FFF2-40B4-BE49-F238E27FC236}">
                <a16:creationId xmlns:a16="http://schemas.microsoft.com/office/drawing/2014/main" id="{A3C19C89-9A66-44AE-827A-02BC1A1BD433}"/>
              </a:ext>
            </a:extLst>
          </p:cNvPr>
          <p:cNvPicPr>
            <a:picLocks noChangeAspect="1"/>
          </p:cNvPicPr>
          <p:nvPr/>
        </p:nvPicPr>
        <p:blipFill rotWithShape="1">
          <a:blip r:embed="rId48">
            <a:extLst>
              <a:ext uri="{28A0092B-C50C-407E-A947-70E740481C1C}">
                <a14:useLocalDpi xmlns:a14="http://schemas.microsoft.com/office/drawing/2010/main" val="0"/>
              </a:ext>
            </a:extLst>
          </a:blip>
          <a:srcRect l="226" t="916" r="873" b="916"/>
          <a:stretch/>
        </p:blipFill>
        <p:spPr>
          <a:xfrm>
            <a:off x="590400" y="633600"/>
            <a:ext cx="11008800" cy="5594400"/>
          </a:xfrm>
          <a:prstGeom prst="rect">
            <a:avLst/>
          </a:prstGeom>
          <a:ln w="19050">
            <a:solidFill>
              <a:schemeClr val="tx1"/>
            </a:solidFill>
          </a:ln>
        </p:spPr>
      </p:pic>
      <p:sp>
        <p:nvSpPr>
          <p:cNvPr id="121" name="Highlight CLUs" hidden="1">
            <a:extLst>
              <a:ext uri="{FF2B5EF4-FFF2-40B4-BE49-F238E27FC236}">
                <a16:creationId xmlns:a16="http://schemas.microsoft.com/office/drawing/2014/main" id="{87864BA4-3C19-481D-BCD3-4A1011BD6426}"/>
              </a:ext>
            </a:extLst>
          </p:cNvPr>
          <p:cNvSpPr/>
          <p:nvPr/>
        </p:nvSpPr>
        <p:spPr>
          <a:xfrm>
            <a:off x="5309783" y="1681452"/>
            <a:ext cx="917646" cy="1942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6" name="Safety CLUs Questionnaire" hidden="1">
            <a:extLst>
              <a:ext uri="{FF2B5EF4-FFF2-40B4-BE49-F238E27FC236}">
                <a16:creationId xmlns:a16="http://schemas.microsoft.com/office/drawing/2014/main" id="{1C213430-DAF8-403E-AAB2-DBBD2C078B86}"/>
              </a:ext>
            </a:extLst>
          </p:cNvPr>
          <p:cNvPicPr>
            <a:picLocks noChangeAspect="1"/>
          </p:cNvPicPr>
          <p:nvPr/>
        </p:nvPicPr>
        <p:blipFill rotWithShape="1">
          <a:blip r:embed="rId49">
            <a:extLst>
              <a:ext uri="{28A0092B-C50C-407E-A947-70E740481C1C}">
                <a14:useLocalDpi xmlns:a14="http://schemas.microsoft.com/office/drawing/2010/main" val="0"/>
              </a:ext>
            </a:extLst>
          </a:blip>
          <a:srcRect l="226" t="916" r="873" b="916"/>
          <a:stretch/>
        </p:blipFill>
        <p:spPr>
          <a:xfrm>
            <a:off x="590400" y="633600"/>
            <a:ext cx="11008800" cy="5594400"/>
          </a:xfrm>
          <a:prstGeom prst="rect">
            <a:avLst/>
          </a:prstGeom>
          <a:ln w="19050">
            <a:solidFill>
              <a:schemeClr val="tx1"/>
            </a:solidFill>
          </a:ln>
        </p:spPr>
      </p:pic>
      <p:pic>
        <p:nvPicPr>
          <p:cNvPr id="37" name="Safety Clus completed" hidden="1">
            <a:extLst>
              <a:ext uri="{FF2B5EF4-FFF2-40B4-BE49-F238E27FC236}">
                <a16:creationId xmlns:a16="http://schemas.microsoft.com/office/drawing/2014/main" id="{F32AA5D5-8FFE-422C-AC78-CF93F28B0DD8}"/>
              </a:ext>
            </a:extLst>
          </p:cNvPr>
          <p:cNvPicPr>
            <a:picLocks noChangeAspect="1"/>
          </p:cNvPicPr>
          <p:nvPr/>
        </p:nvPicPr>
        <p:blipFill rotWithShape="1">
          <a:blip r:embed="rId50">
            <a:extLst>
              <a:ext uri="{28A0092B-C50C-407E-A947-70E740481C1C}">
                <a14:useLocalDpi xmlns:a14="http://schemas.microsoft.com/office/drawing/2010/main" val="0"/>
              </a:ext>
            </a:extLst>
          </a:blip>
          <a:srcRect l="226" t="916" r="873" b="916"/>
          <a:stretch/>
        </p:blipFill>
        <p:spPr>
          <a:xfrm>
            <a:off x="590400" y="633600"/>
            <a:ext cx="11008800" cy="5594400"/>
          </a:xfrm>
          <a:prstGeom prst="rect">
            <a:avLst/>
          </a:prstGeom>
          <a:ln w="19050">
            <a:solidFill>
              <a:schemeClr val="tx1"/>
            </a:solidFill>
          </a:ln>
        </p:spPr>
      </p:pic>
      <p:sp>
        <p:nvSpPr>
          <p:cNvPr id="122" name="Highlight Finish" hidden="1">
            <a:extLst>
              <a:ext uri="{FF2B5EF4-FFF2-40B4-BE49-F238E27FC236}">
                <a16:creationId xmlns:a16="http://schemas.microsoft.com/office/drawing/2014/main" id="{CE9E0428-2F5F-4B53-8C59-3343EC6B7608}"/>
              </a:ext>
            </a:extLst>
          </p:cNvPr>
          <p:cNvSpPr/>
          <p:nvPr/>
        </p:nvSpPr>
        <p:spPr>
          <a:xfrm>
            <a:off x="10923430" y="5813407"/>
            <a:ext cx="648000" cy="2465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2129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grpId="0" nodeType="withEffect">
                                  <p:stCondLst>
                                    <p:cond delay="100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par>
                                <p:cTn id="29" presetID="1" presetClass="exit" presetSubtype="0" fill="hold" nodeType="withEffect">
                                  <p:stCondLst>
                                    <p:cond delay="2000"/>
                                  </p:stCondLst>
                                  <p:childTnLst>
                                    <p:set>
                                      <p:cBhvr>
                                        <p:cTn id="30" dur="1" fill="hold">
                                          <p:stCondLst>
                                            <p:cond delay="0"/>
                                          </p:stCondLst>
                                        </p:cTn>
                                        <p:tgtEl>
                                          <p:spTgt spid="67"/>
                                        </p:tgtEl>
                                        <p:attrNameLst>
                                          <p:attrName>style.visibility</p:attrName>
                                        </p:attrNameLst>
                                      </p:cBhvr>
                                      <p:to>
                                        <p:strVal val="hidden"/>
                                      </p:to>
                                    </p:set>
                                  </p:childTnLst>
                                </p:cTn>
                              </p:par>
                              <p:par>
                                <p:cTn id="31" presetID="1" presetClass="entr" presetSubtype="0" fill="hold" grpId="0" nodeType="withEffect">
                                  <p:stCondLst>
                                    <p:cond delay="200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200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6"/>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9"/>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8"/>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56"/>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4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8"/>
                                        </p:tgtEl>
                                        <p:attrNameLst>
                                          <p:attrName>style.visibility</p:attrName>
                                        </p:attrNameLst>
                                      </p:cBhvr>
                                      <p:to>
                                        <p:strVal val="visible"/>
                                      </p:to>
                                    </p:set>
                                  </p:childTnLst>
                                </p:cTn>
                              </p:par>
                              <p:par>
                                <p:cTn id="55" presetID="1" presetClass="entr" presetSubtype="0" fill="hold" grpId="0" nodeType="withEffect">
                                  <p:stCondLst>
                                    <p:cond delay="2500"/>
                                  </p:stCondLst>
                                  <p:childTnLst>
                                    <p:set>
                                      <p:cBhvr>
                                        <p:cTn id="56" dur="1" fill="hold">
                                          <p:stCondLst>
                                            <p:cond delay="0"/>
                                          </p:stCondLst>
                                        </p:cTn>
                                        <p:tgtEl>
                                          <p:spTgt spid="1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xit" presetSubtype="0" fill="hold" nodeType="withEffect">
                                  <p:stCondLst>
                                    <p:cond delay="0"/>
                                  </p:stCondLst>
                                  <p:childTnLst>
                                    <p:set>
                                      <p:cBhvr>
                                        <p:cTn id="62" dur="1" fill="hold">
                                          <p:stCondLst>
                                            <p:cond delay="0"/>
                                          </p:stCondLst>
                                        </p:cTn>
                                        <p:tgtEl>
                                          <p:spTgt spid="7"/>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48"/>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46"/>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49"/>
                                        </p:tgtEl>
                                        <p:attrNameLst>
                                          <p:attrName>style.visibility</p:attrName>
                                        </p:attrNameLst>
                                      </p:cBhvr>
                                      <p:to>
                                        <p:strVal val="hidden"/>
                                      </p:to>
                                    </p:set>
                                  </p:childTnLst>
                                </p:cTn>
                              </p:par>
                              <p:par>
                                <p:cTn id="69" presetID="1" presetClass="entr" presetSubtype="0" fill="hold" grpId="0" nodeType="withEffect">
                                  <p:stCondLst>
                                    <p:cond delay="0"/>
                                  </p:stCondLst>
                                  <p:childTnLst>
                                    <p:set>
                                      <p:cBhvr>
                                        <p:cTn id="70" dur="1" fill="hold">
                                          <p:stCondLst>
                                            <p:cond delay="0"/>
                                          </p:stCondLst>
                                        </p:cTn>
                                        <p:tgtEl>
                                          <p:spTgt spid="15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54"/>
                                        </p:tgtEl>
                                        <p:attrNameLst>
                                          <p:attrName>style.visibility</p:attrName>
                                        </p:attrNameLst>
                                      </p:cBhvr>
                                      <p:to>
                                        <p:strVal val="visible"/>
                                      </p:to>
                                    </p:set>
                                  </p:childTnLst>
                                </p:cTn>
                              </p:par>
                              <p:par>
                                <p:cTn id="73" presetID="1" presetClass="entr" presetSubtype="0" fill="hold" grpId="0" nodeType="withEffect">
                                  <p:stCondLst>
                                    <p:cond delay="2500"/>
                                  </p:stCondLst>
                                  <p:childTnLst>
                                    <p:set>
                                      <p:cBhvr>
                                        <p:cTn id="74" dur="1" fill="hold">
                                          <p:stCondLst>
                                            <p:cond delay="0"/>
                                          </p:stCondLst>
                                        </p:cTn>
                                        <p:tgtEl>
                                          <p:spTgt spid="15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66"/>
                                        </p:tgtEl>
                                        <p:attrNameLst>
                                          <p:attrName>style.visibility</p:attrName>
                                        </p:attrNameLst>
                                      </p:cBhvr>
                                      <p:to>
                                        <p:strVal val="visible"/>
                                      </p:to>
                                    </p:set>
                                  </p:childTnLst>
                                </p:cTn>
                              </p:par>
                              <p:par>
                                <p:cTn id="79" presetID="1" presetClass="exit" presetSubtype="0" fill="hold" nodeType="withEffect">
                                  <p:stCondLst>
                                    <p:cond delay="0"/>
                                  </p:stCondLst>
                                  <p:childTnLst>
                                    <p:set>
                                      <p:cBhvr>
                                        <p:cTn id="80" dur="1" fill="hold">
                                          <p:stCondLst>
                                            <p:cond delay="0"/>
                                          </p:stCondLst>
                                        </p:cTn>
                                        <p:tgtEl>
                                          <p:spTgt spid="38"/>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53"/>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154"/>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5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6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6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56"/>
                                        </p:tgtEl>
                                        <p:attrNameLst>
                                          <p:attrName>style.visibility</p:attrName>
                                        </p:attrNameLst>
                                      </p:cBhvr>
                                      <p:to>
                                        <p:strVal val="visible"/>
                                      </p:to>
                                    </p:set>
                                  </p:childTnLst>
                                </p:cTn>
                              </p:par>
                              <p:par>
                                <p:cTn id="99" presetID="1" presetClass="exit" presetSubtype="0" fill="hold" grpId="1" nodeType="withEffect">
                                  <p:stCondLst>
                                    <p:cond delay="0"/>
                                  </p:stCondLst>
                                  <p:childTnLst>
                                    <p:set>
                                      <p:cBhvr>
                                        <p:cTn id="100" dur="1" fill="hold">
                                          <p:stCondLst>
                                            <p:cond delay="0"/>
                                          </p:stCondLst>
                                        </p:cTn>
                                        <p:tgtEl>
                                          <p:spTgt spid="166"/>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168"/>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167"/>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49"/>
                                        </p:tgtEl>
                                        <p:attrNameLst>
                                          <p:attrName>style.visibility</p:attrName>
                                        </p:attrNameLst>
                                      </p:cBhvr>
                                      <p:to>
                                        <p:strVal val="hidden"/>
                                      </p:to>
                                    </p:set>
                                  </p:childTnLst>
                                </p:cTn>
                              </p:par>
                              <p:par>
                                <p:cTn id="107" presetID="1" presetClass="entr" presetSubtype="0" fill="hold" grpId="0" nodeType="withEffect">
                                  <p:stCondLst>
                                    <p:cond delay="0"/>
                                  </p:stCondLst>
                                  <p:childTnLst>
                                    <p:set>
                                      <p:cBhvr>
                                        <p:cTn id="108" dur="1" fill="hold">
                                          <p:stCondLst>
                                            <p:cond delay="0"/>
                                          </p:stCondLst>
                                        </p:cTn>
                                        <p:tgtEl>
                                          <p:spTgt spid="16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106"/>
                                        </p:tgtEl>
                                        <p:attrNameLst>
                                          <p:attrName>style.visibility</p:attrName>
                                        </p:attrNameLst>
                                      </p:cBhvr>
                                      <p:to>
                                        <p:strVal val="visible"/>
                                      </p:to>
                                    </p:set>
                                  </p:childTnLst>
                                </p:cTn>
                              </p:par>
                              <p:par>
                                <p:cTn id="113" presetID="1" presetClass="exit" presetSubtype="0" fill="hold" grpId="1" nodeType="withEffect">
                                  <p:stCondLst>
                                    <p:cond delay="0"/>
                                  </p:stCondLst>
                                  <p:childTnLst>
                                    <p:set>
                                      <p:cBhvr>
                                        <p:cTn id="114" dur="1" fill="hold">
                                          <p:stCondLst>
                                            <p:cond delay="0"/>
                                          </p:stCondLst>
                                        </p:cTn>
                                        <p:tgtEl>
                                          <p:spTgt spid="165"/>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4"/>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72"/>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11"/>
                                        </p:tgtEl>
                                        <p:attrNameLst>
                                          <p:attrName>style.visibility</p:attrName>
                                        </p:attrNameLst>
                                      </p:cBhvr>
                                      <p:to>
                                        <p:strVal val="visible"/>
                                      </p:to>
                                    </p:set>
                                  </p:childTnLst>
                                </p:cTn>
                              </p:par>
                              <p:par>
                                <p:cTn id="125" presetID="1" presetClass="exit" presetSubtype="0" fill="hold" grpId="1" nodeType="withEffect">
                                  <p:stCondLst>
                                    <p:cond delay="0"/>
                                  </p:stCondLst>
                                  <p:childTnLst>
                                    <p:set>
                                      <p:cBhvr>
                                        <p:cTn id="126" dur="1" fill="hold">
                                          <p:stCondLst>
                                            <p:cond delay="0"/>
                                          </p:stCondLst>
                                        </p:cTn>
                                        <p:tgtEl>
                                          <p:spTgt spid="72"/>
                                        </p:tgtEl>
                                        <p:attrNameLst>
                                          <p:attrName>style.visibility</p:attrName>
                                        </p:attrNameLst>
                                      </p:cBhvr>
                                      <p:to>
                                        <p:strVal val="hidden"/>
                                      </p:to>
                                    </p:set>
                                  </p:childTnLst>
                                </p:cTn>
                              </p:par>
                              <p:par>
                                <p:cTn id="127" presetID="1" presetClass="entr" presetSubtype="0" fill="hold" grpId="0" nodeType="withEffect">
                                  <p:stCondLst>
                                    <p:cond delay="1000"/>
                                  </p:stCondLst>
                                  <p:childTnLst>
                                    <p:set>
                                      <p:cBhvr>
                                        <p:cTn id="128" dur="1" fill="hold">
                                          <p:stCondLst>
                                            <p:cond delay="0"/>
                                          </p:stCondLst>
                                        </p:cTn>
                                        <p:tgtEl>
                                          <p:spTgt spid="73"/>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25"/>
                                        </p:tgtEl>
                                        <p:attrNameLst>
                                          <p:attrName>style.visibility</p:attrName>
                                        </p:attrNameLst>
                                      </p:cBhvr>
                                      <p:to>
                                        <p:strVal val="visible"/>
                                      </p:to>
                                    </p:set>
                                  </p:childTnLst>
                                </p:cTn>
                              </p:par>
                              <p:par>
                                <p:cTn id="133" presetID="1" presetClass="exit" presetSubtype="0" fill="hold" grpId="1" nodeType="withEffect">
                                  <p:stCondLst>
                                    <p:cond delay="0"/>
                                  </p:stCondLst>
                                  <p:childTnLst>
                                    <p:set>
                                      <p:cBhvr>
                                        <p:cTn id="134" dur="1" fill="hold">
                                          <p:stCondLst>
                                            <p:cond delay="0"/>
                                          </p:stCondLst>
                                        </p:cTn>
                                        <p:tgtEl>
                                          <p:spTgt spid="73"/>
                                        </p:tgtEl>
                                        <p:attrNameLst>
                                          <p:attrName>style.visibility</p:attrName>
                                        </p:attrNameLst>
                                      </p:cBhvr>
                                      <p:to>
                                        <p:strVal val="hidden"/>
                                      </p:to>
                                    </p:set>
                                  </p:childTnLst>
                                </p:cTn>
                              </p:par>
                              <p:par>
                                <p:cTn id="135" presetID="1" presetClass="entr" presetSubtype="0" fill="hold" grpId="0" nodeType="withEffect">
                                  <p:stCondLst>
                                    <p:cond delay="1000"/>
                                  </p:stCondLst>
                                  <p:childTnLst>
                                    <p:set>
                                      <p:cBhvr>
                                        <p:cTn id="136" dur="1" fill="hold">
                                          <p:stCondLst>
                                            <p:cond delay="0"/>
                                          </p:stCondLst>
                                        </p:cTn>
                                        <p:tgtEl>
                                          <p:spTgt spid="70"/>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26"/>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23"/>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24"/>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25"/>
                                        </p:tgtEl>
                                        <p:attrNameLst>
                                          <p:attrName>style.visibility</p:attrName>
                                        </p:attrNameLst>
                                      </p:cBhvr>
                                      <p:to>
                                        <p:strVal val="visible"/>
                                      </p:to>
                                    </p:set>
                                  </p:childTnLst>
                                </p:cTn>
                              </p:par>
                              <p:par>
                                <p:cTn id="147" presetID="1" presetClass="exit" presetSubtype="0" fill="hold" grpId="1" nodeType="withEffect">
                                  <p:stCondLst>
                                    <p:cond delay="0"/>
                                  </p:stCondLst>
                                  <p:childTnLst>
                                    <p:set>
                                      <p:cBhvr>
                                        <p:cTn id="148" dur="1" fill="hold">
                                          <p:stCondLst>
                                            <p:cond delay="0"/>
                                          </p:stCondLst>
                                        </p:cTn>
                                        <p:tgtEl>
                                          <p:spTgt spid="70"/>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nodeType="clickEffect">
                                  <p:stCondLst>
                                    <p:cond delay="0"/>
                                  </p:stCondLst>
                                  <p:childTnLst>
                                    <p:set>
                                      <p:cBhvr>
                                        <p:cTn id="152" dur="1" fill="hold">
                                          <p:stCondLst>
                                            <p:cond delay="0"/>
                                          </p:stCondLst>
                                        </p:cTn>
                                        <p:tgtEl>
                                          <p:spTgt spid="27"/>
                                        </p:tgtEl>
                                        <p:attrNameLst>
                                          <p:attrName>style.visibility</p:attrName>
                                        </p:attrNameLst>
                                      </p:cBhvr>
                                      <p:to>
                                        <p:strVal val="visible"/>
                                      </p:to>
                                    </p:set>
                                  </p:childTnLst>
                                </p:cTn>
                              </p:par>
                              <p:par>
                                <p:cTn id="153" presetID="1" presetClass="entr" presetSubtype="0" fill="hold" grpId="0" nodeType="withEffect">
                                  <p:stCondLst>
                                    <p:cond delay="1000"/>
                                  </p:stCondLst>
                                  <p:childTnLst>
                                    <p:set>
                                      <p:cBhvr>
                                        <p:cTn id="154" dur="1" fill="hold">
                                          <p:stCondLst>
                                            <p:cond delay="0"/>
                                          </p:stCondLst>
                                        </p:cTn>
                                        <p:tgtEl>
                                          <p:spTgt spid="75"/>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28"/>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76"/>
                                        </p:tgtEl>
                                        <p:attrNameLst>
                                          <p:attrName>style.visibility</p:attrName>
                                        </p:attrNameLst>
                                      </p:cBhvr>
                                      <p:to>
                                        <p:strVal val="visible"/>
                                      </p:to>
                                    </p:set>
                                  </p:childTnLst>
                                </p:cTn>
                              </p:par>
                              <p:par>
                                <p:cTn id="161" presetID="1" presetClass="entr" presetSubtype="0" fill="hold" grpId="0" nodeType="withEffect">
                                  <p:stCondLst>
                                    <p:cond delay="1000"/>
                                  </p:stCondLst>
                                  <p:childTnLst>
                                    <p:set>
                                      <p:cBhvr>
                                        <p:cTn id="162" dur="1" fill="hold">
                                          <p:stCondLst>
                                            <p:cond delay="0"/>
                                          </p:stCondLst>
                                        </p:cTn>
                                        <p:tgtEl>
                                          <p:spTgt spid="77"/>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29"/>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41"/>
                                        </p:tgtEl>
                                        <p:attrNameLst>
                                          <p:attrName>style.visibility</p:attrName>
                                        </p:attrNameLst>
                                      </p:cBhvr>
                                      <p:to>
                                        <p:strVal val="visible"/>
                                      </p:to>
                                    </p:set>
                                  </p:childTnLst>
                                </p:cTn>
                              </p:par>
                              <p:par>
                                <p:cTn id="169" presetID="1" presetClass="entr" presetSubtype="0" fill="hold" grpId="0" nodeType="withEffect">
                                  <p:stCondLst>
                                    <p:cond delay="1000"/>
                                  </p:stCondLst>
                                  <p:childTnLst>
                                    <p:set>
                                      <p:cBhvr>
                                        <p:cTn id="170" dur="1" fill="hold">
                                          <p:stCondLst>
                                            <p:cond delay="0"/>
                                          </p:stCondLst>
                                        </p:cTn>
                                        <p:tgtEl>
                                          <p:spTgt spid="79"/>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31"/>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83"/>
                                        </p:tgtEl>
                                        <p:attrNameLst>
                                          <p:attrName>style.visibility</p:attrName>
                                        </p:attrNameLst>
                                      </p:cBhvr>
                                      <p:to>
                                        <p:strVal val="visible"/>
                                      </p:to>
                                    </p:set>
                                  </p:childTnLst>
                                </p:cTn>
                              </p:par>
                              <p:par>
                                <p:cTn id="177" presetID="1" presetClass="entr" presetSubtype="0" fill="hold" grpId="0" nodeType="withEffect">
                                  <p:stCondLst>
                                    <p:cond delay="1000"/>
                                  </p:stCondLst>
                                  <p:childTnLst>
                                    <p:set>
                                      <p:cBhvr>
                                        <p:cTn id="178" dur="1" fill="hold">
                                          <p:stCondLst>
                                            <p:cond delay="0"/>
                                          </p:stCondLst>
                                        </p:cTn>
                                        <p:tgtEl>
                                          <p:spTgt spid="84"/>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nodeType="clickEffect">
                                  <p:stCondLst>
                                    <p:cond delay="0"/>
                                  </p:stCondLst>
                                  <p:childTnLst>
                                    <p:set>
                                      <p:cBhvr>
                                        <p:cTn id="182" dur="1" fill="hold">
                                          <p:stCondLst>
                                            <p:cond delay="0"/>
                                          </p:stCondLst>
                                        </p:cTn>
                                        <p:tgtEl>
                                          <p:spTgt spid="32"/>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85"/>
                                        </p:tgtEl>
                                        <p:attrNameLst>
                                          <p:attrName>style.visibility</p:attrName>
                                        </p:attrNameLst>
                                      </p:cBhvr>
                                      <p:to>
                                        <p:strVal val="visible"/>
                                      </p:to>
                                    </p:set>
                                  </p:childTnLst>
                                </p:cTn>
                              </p:par>
                              <p:par>
                                <p:cTn id="185" presetID="1" presetClass="entr" presetSubtype="0" fill="hold" grpId="0" nodeType="withEffect">
                                  <p:stCondLst>
                                    <p:cond delay="1000"/>
                                  </p:stCondLst>
                                  <p:childTnLst>
                                    <p:set>
                                      <p:cBhvr>
                                        <p:cTn id="186" dur="1" fill="hold">
                                          <p:stCondLst>
                                            <p:cond delay="0"/>
                                          </p:stCondLst>
                                        </p:cTn>
                                        <p:tgtEl>
                                          <p:spTgt spid="86"/>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nodeType="clickEffect">
                                  <p:stCondLst>
                                    <p:cond delay="0"/>
                                  </p:stCondLst>
                                  <p:childTnLst>
                                    <p:set>
                                      <p:cBhvr>
                                        <p:cTn id="190" dur="1" fill="hold">
                                          <p:stCondLst>
                                            <p:cond delay="0"/>
                                          </p:stCondLst>
                                        </p:cTn>
                                        <p:tgtEl>
                                          <p:spTgt spid="32"/>
                                        </p:tgtEl>
                                        <p:attrNameLst>
                                          <p:attrName>style.visibility</p:attrName>
                                        </p:attrNameLst>
                                      </p:cBhvr>
                                      <p:to>
                                        <p:strVal val="hidden"/>
                                      </p:to>
                                    </p:set>
                                  </p:childTnLst>
                                </p:cTn>
                              </p:par>
                              <p:par>
                                <p:cTn id="191" presetID="1" presetClass="exit" presetSubtype="0" fill="hold" grpId="1" nodeType="withEffect">
                                  <p:stCondLst>
                                    <p:cond delay="0"/>
                                  </p:stCondLst>
                                  <p:childTnLst>
                                    <p:set>
                                      <p:cBhvr>
                                        <p:cTn id="192" dur="1" fill="hold">
                                          <p:stCondLst>
                                            <p:cond delay="0"/>
                                          </p:stCondLst>
                                        </p:cTn>
                                        <p:tgtEl>
                                          <p:spTgt spid="85"/>
                                        </p:tgtEl>
                                        <p:attrNameLst>
                                          <p:attrName>style.visibility</p:attrName>
                                        </p:attrNameLst>
                                      </p:cBhvr>
                                      <p:to>
                                        <p:strVal val="hidden"/>
                                      </p:to>
                                    </p:set>
                                  </p:childTnLst>
                                </p:cTn>
                              </p:par>
                              <p:par>
                                <p:cTn id="193" presetID="1" presetClass="exit" presetSubtype="0" fill="hold" grpId="1" nodeType="withEffect">
                                  <p:stCondLst>
                                    <p:cond delay="0"/>
                                  </p:stCondLst>
                                  <p:childTnLst>
                                    <p:set>
                                      <p:cBhvr>
                                        <p:cTn id="194" dur="1" fill="hold">
                                          <p:stCondLst>
                                            <p:cond delay="0"/>
                                          </p:stCondLst>
                                        </p:cTn>
                                        <p:tgtEl>
                                          <p:spTgt spid="86"/>
                                        </p:tgtEl>
                                        <p:attrNameLst>
                                          <p:attrName>style.visibility</p:attrName>
                                        </p:attrNameLst>
                                      </p:cBhvr>
                                      <p:to>
                                        <p:strVal val="hidden"/>
                                      </p:to>
                                    </p:set>
                                  </p:childTnLst>
                                </p:cTn>
                              </p:par>
                              <p:par>
                                <p:cTn id="195" presetID="1" presetClass="exit" presetSubtype="0" fill="hold" grpId="1" nodeType="withEffect">
                                  <p:stCondLst>
                                    <p:cond delay="0"/>
                                  </p:stCondLst>
                                  <p:childTnLst>
                                    <p:set>
                                      <p:cBhvr>
                                        <p:cTn id="196" dur="1" fill="hold">
                                          <p:stCondLst>
                                            <p:cond delay="0"/>
                                          </p:stCondLst>
                                        </p:cTn>
                                        <p:tgtEl>
                                          <p:spTgt spid="84"/>
                                        </p:tgtEl>
                                        <p:attrNameLst>
                                          <p:attrName>style.visibility</p:attrName>
                                        </p:attrNameLst>
                                      </p:cBhvr>
                                      <p:to>
                                        <p:strVal val="hidden"/>
                                      </p:to>
                                    </p:set>
                                  </p:childTnLst>
                                </p:cTn>
                              </p:par>
                              <p:par>
                                <p:cTn id="197" presetID="1" presetClass="exit" presetSubtype="0" fill="hold" nodeType="withEffect">
                                  <p:stCondLst>
                                    <p:cond delay="0"/>
                                  </p:stCondLst>
                                  <p:childTnLst>
                                    <p:set>
                                      <p:cBhvr>
                                        <p:cTn id="198" dur="1" fill="hold">
                                          <p:stCondLst>
                                            <p:cond delay="0"/>
                                          </p:stCondLst>
                                        </p:cTn>
                                        <p:tgtEl>
                                          <p:spTgt spid="83"/>
                                        </p:tgtEl>
                                        <p:attrNameLst>
                                          <p:attrName>style.visibility</p:attrName>
                                        </p:attrNameLst>
                                      </p:cBhvr>
                                      <p:to>
                                        <p:strVal val="hidden"/>
                                      </p:to>
                                    </p:set>
                                  </p:childTnLst>
                                </p:cTn>
                              </p:par>
                              <p:par>
                                <p:cTn id="199" presetID="1" presetClass="entr" presetSubtype="0" fill="hold" grpId="0" nodeType="withEffect">
                                  <p:stCondLst>
                                    <p:cond delay="0"/>
                                  </p:stCondLst>
                                  <p:childTnLst>
                                    <p:set>
                                      <p:cBhvr>
                                        <p:cTn id="200" dur="1" fill="hold">
                                          <p:stCondLst>
                                            <p:cond delay="0"/>
                                          </p:stCondLst>
                                        </p:cTn>
                                        <p:tgtEl>
                                          <p:spTgt spid="87"/>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34"/>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nodeType="clickEffect">
                                  <p:stCondLst>
                                    <p:cond delay="0"/>
                                  </p:stCondLst>
                                  <p:childTnLst>
                                    <p:set>
                                      <p:cBhvr>
                                        <p:cTn id="206" dur="1" fill="hold">
                                          <p:stCondLst>
                                            <p:cond delay="0"/>
                                          </p:stCondLst>
                                        </p:cTn>
                                        <p:tgtEl>
                                          <p:spTgt spid="33"/>
                                        </p:tgtEl>
                                        <p:attrNameLst>
                                          <p:attrName>style.visibility</p:attrName>
                                        </p:attrNameLst>
                                      </p:cBhvr>
                                      <p:to>
                                        <p:strVal val="visible"/>
                                      </p:to>
                                    </p:set>
                                  </p:childTnLst>
                                </p:cTn>
                              </p:par>
                              <p:par>
                                <p:cTn id="207" presetID="1" presetClass="entr" presetSubtype="0" fill="hold" grpId="0" nodeType="withEffect">
                                  <p:stCondLst>
                                    <p:cond delay="1000"/>
                                  </p:stCondLst>
                                  <p:childTnLst>
                                    <p:set>
                                      <p:cBhvr>
                                        <p:cTn id="208" dur="1" fill="hold">
                                          <p:stCondLst>
                                            <p:cond delay="0"/>
                                          </p:stCondLst>
                                        </p:cTn>
                                        <p:tgtEl>
                                          <p:spTgt spid="91"/>
                                        </p:tgtEl>
                                        <p:attrNameLst>
                                          <p:attrName>style.visibility</p:attrName>
                                        </p:attrNameLst>
                                      </p:cBhvr>
                                      <p:to>
                                        <p:strVal val="visible"/>
                                      </p:to>
                                    </p:set>
                                  </p:childTnLst>
                                </p:cTn>
                              </p:par>
                            </p:childTnLst>
                          </p:cTn>
                        </p:par>
                      </p:childTnLst>
                    </p:cTn>
                  </p:par>
                  <p:par>
                    <p:cTn id="209" fill="hold">
                      <p:stCondLst>
                        <p:cond delay="indefinite"/>
                      </p:stCondLst>
                      <p:childTnLst>
                        <p:par>
                          <p:cTn id="210" fill="hold">
                            <p:stCondLst>
                              <p:cond delay="0"/>
                            </p:stCondLst>
                            <p:childTnLst>
                              <p:par>
                                <p:cTn id="211" presetID="1" presetClass="entr" presetSubtype="0" fill="hold" nodeType="clickEffect">
                                  <p:stCondLst>
                                    <p:cond delay="0"/>
                                  </p:stCondLst>
                                  <p:childTnLst>
                                    <p:set>
                                      <p:cBhvr>
                                        <p:cTn id="212" dur="1" fill="hold">
                                          <p:stCondLst>
                                            <p:cond delay="0"/>
                                          </p:stCondLst>
                                        </p:cTn>
                                        <p:tgtEl>
                                          <p:spTgt spid="88"/>
                                        </p:tgtEl>
                                        <p:attrNameLst>
                                          <p:attrName>style.visibility</p:attrName>
                                        </p:attrNameLst>
                                      </p:cBhvr>
                                      <p:to>
                                        <p:strVal val="visible"/>
                                      </p:to>
                                    </p:set>
                                  </p:childTnLst>
                                </p:cTn>
                              </p:par>
                              <p:par>
                                <p:cTn id="213" presetID="1" presetClass="entr" presetSubtype="0" fill="hold" grpId="0" nodeType="withEffect">
                                  <p:stCondLst>
                                    <p:cond delay="0"/>
                                  </p:stCondLst>
                                  <p:childTnLst>
                                    <p:set>
                                      <p:cBhvr>
                                        <p:cTn id="214" dur="1" fill="hold">
                                          <p:stCondLst>
                                            <p:cond delay="0"/>
                                          </p:stCondLst>
                                        </p:cTn>
                                        <p:tgtEl>
                                          <p:spTgt spid="92"/>
                                        </p:tgtEl>
                                        <p:attrNameLst>
                                          <p:attrName>style.visibility</p:attrName>
                                        </p:attrNameLst>
                                      </p:cBhvr>
                                      <p:to>
                                        <p:strVal val="visible"/>
                                      </p:to>
                                    </p:set>
                                  </p:childTnLst>
                                </p:cTn>
                              </p:par>
                              <p:par>
                                <p:cTn id="215" presetID="1" presetClass="entr" presetSubtype="0" fill="hold" nodeType="withEffect">
                                  <p:stCondLst>
                                    <p:cond delay="0"/>
                                  </p:stCondLst>
                                  <p:childTnLst>
                                    <p:set>
                                      <p:cBhvr>
                                        <p:cTn id="216" dur="1" fill="hold">
                                          <p:stCondLst>
                                            <p:cond delay="0"/>
                                          </p:stCondLst>
                                        </p:cTn>
                                        <p:tgtEl>
                                          <p:spTgt spid="40"/>
                                        </p:tgtEl>
                                        <p:attrNameLst>
                                          <p:attrName>style.visibility</p:attrName>
                                        </p:attrNameLst>
                                      </p:cBhvr>
                                      <p:to>
                                        <p:strVal val="visible"/>
                                      </p:to>
                                    </p:set>
                                  </p:childTnLst>
                                </p:cTn>
                              </p:par>
                            </p:childTnLst>
                          </p:cTn>
                        </p:par>
                      </p:childTnLst>
                    </p:cTn>
                  </p:par>
                  <p:par>
                    <p:cTn id="217" fill="hold">
                      <p:stCondLst>
                        <p:cond delay="indefinite"/>
                      </p:stCondLst>
                      <p:childTnLst>
                        <p:par>
                          <p:cTn id="218" fill="hold">
                            <p:stCondLst>
                              <p:cond delay="0"/>
                            </p:stCondLst>
                            <p:childTnLst>
                              <p:par>
                                <p:cTn id="219" presetID="1" presetClass="entr" presetSubtype="0" fill="hold" nodeType="clickEffect">
                                  <p:stCondLst>
                                    <p:cond delay="0"/>
                                  </p:stCondLst>
                                  <p:childTnLst>
                                    <p:set>
                                      <p:cBhvr>
                                        <p:cTn id="220" dur="1" fill="hold">
                                          <p:stCondLst>
                                            <p:cond delay="0"/>
                                          </p:stCondLst>
                                        </p:cTn>
                                        <p:tgtEl>
                                          <p:spTgt spid="42"/>
                                        </p:tgtEl>
                                        <p:attrNameLst>
                                          <p:attrName>style.visibility</p:attrName>
                                        </p:attrNameLst>
                                      </p:cBhvr>
                                      <p:to>
                                        <p:strVal val="visible"/>
                                      </p:to>
                                    </p:set>
                                  </p:childTnLst>
                                </p:cTn>
                              </p:par>
                              <p:par>
                                <p:cTn id="221" presetID="1" presetClass="entr" presetSubtype="0" fill="hold" grpId="0" nodeType="withEffect">
                                  <p:stCondLst>
                                    <p:cond delay="0"/>
                                  </p:stCondLst>
                                  <p:childTnLst>
                                    <p:set>
                                      <p:cBhvr>
                                        <p:cTn id="222" dur="1" fill="hold">
                                          <p:stCondLst>
                                            <p:cond delay="0"/>
                                          </p:stCondLst>
                                        </p:cTn>
                                        <p:tgtEl>
                                          <p:spTgt spid="93"/>
                                        </p:tgtEl>
                                        <p:attrNameLst>
                                          <p:attrName>style.visibility</p:attrName>
                                        </p:attrNameLst>
                                      </p:cBhvr>
                                      <p:to>
                                        <p:strVal val="visible"/>
                                      </p:to>
                                    </p:set>
                                  </p:childTnLst>
                                </p:cTn>
                              </p:par>
                              <p:par>
                                <p:cTn id="223" presetID="1" presetClass="exit" presetSubtype="0" fill="hold" grpId="1" nodeType="withEffect">
                                  <p:stCondLst>
                                    <p:cond delay="0"/>
                                  </p:stCondLst>
                                  <p:childTnLst>
                                    <p:set>
                                      <p:cBhvr>
                                        <p:cTn id="224" dur="1" fill="hold">
                                          <p:stCondLst>
                                            <p:cond delay="0"/>
                                          </p:stCondLst>
                                        </p:cTn>
                                        <p:tgtEl>
                                          <p:spTgt spid="92"/>
                                        </p:tgtEl>
                                        <p:attrNameLst>
                                          <p:attrName>style.visibility</p:attrName>
                                        </p:attrNameLst>
                                      </p:cBhvr>
                                      <p:to>
                                        <p:strVal val="hidden"/>
                                      </p:to>
                                    </p:set>
                                  </p:childTnLst>
                                </p:cTn>
                              </p:par>
                            </p:childTnLst>
                          </p:cTn>
                        </p:par>
                      </p:childTnLst>
                    </p:cTn>
                  </p:par>
                  <p:par>
                    <p:cTn id="225" fill="hold">
                      <p:stCondLst>
                        <p:cond delay="indefinite"/>
                      </p:stCondLst>
                      <p:childTnLst>
                        <p:par>
                          <p:cTn id="226" fill="hold">
                            <p:stCondLst>
                              <p:cond delay="0"/>
                            </p:stCondLst>
                            <p:childTnLst>
                              <p:par>
                                <p:cTn id="227" presetID="1" presetClass="entr" presetSubtype="0" fill="hold" nodeType="clickEffect">
                                  <p:stCondLst>
                                    <p:cond delay="0"/>
                                  </p:stCondLst>
                                  <p:childTnLst>
                                    <p:set>
                                      <p:cBhvr>
                                        <p:cTn id="228" dur="1" fill="hold">
                                          <p:stCondLst>
                                            <p:cond delay="0"/>
                                          </p:stCondLst>
                                        </p:cTn>
                                        <p:tgtEl>
                                          <p:spTgt spid="43"/>
                                        </p:tgtEl>
                                        <p:attrNameLst>
                                          <p:attrName>style.visibility</p:attrName>
                                        </p:attrNameLst>
                                      </p:cBhvr>
                                      <p:to>
                                        <p:strVal val="visible"/>
                                      </p:to>
                                    </p:set>
                                  </p:childTnLst>
                                </p:cTn>
                              </p:par>
                              <p:par>
                                <p:cTn id="229" presetID="1" presetClass="exit" presetSubtype="0" fill="hold" grpId="1" nodeType="withEffect">
                                  <p:stCondLst>
                                    <p:cond delay="0"/>
                                  </p:stCondLst>
                                  <p:childTnLst>
                                    <p:set>
                                      <p:cBhvr>
                                        <p:cTn id="230" dur="1" fill="hold">
                                          <p:stCondLst>
                                            <p:cond delay="0"/>
                                          </p:stCondLst>
                                        </p:cTn>
                                        <p:tgtEl>
                                          <p:spTgt spid="93"/>
                                        </p:tgtEl>
                                        <p:attrNameLst>
                                          <p:attrName>style.visibility</p:attrName>
                                        </p:attrNameLst>
                                      </p:cBhvr>
                                      <p:to>
                                        <p:strVal val="hidden"/>
                                      </p:to>
                                    </p:set>
                                  </p:childTnLst>
                                </p:cTn>
                              </p:par>
                              <p:par>
                                <p:cTn id="231" presetID="1" presetClass="entr" presetSubtype="0" fill="hold" grpId="0" nodeType="withEffect">
                                  <p:stCondLst>
                                    <p:cond delay="1000"/>
                                  </p:stCondLst>
                                  <p:childTnLst>
                                    <p:set>
                                      <p:cBhvr>
                                        <p:cTn id="232" dur="1" fill="hold">
                                          <p:stCondLst>
                                            <p:cond delay="0"/>
                                          </p:stCondLst>
                                        </p:cTn>
                                        <p:tgtEl>
                                          <p:spTgt spid="94"/>
                                        </p:tgtEl>
                                        <p:attrNameLst>
                                          <p:attrName>style.visibility</p:attrName>
                                        </p:attrNameLst>
                                      </p:cBhvr>
                                      <p:to>
                                        <p:strVal val="visible"/>
                                      </p:to>
                                    </p:set>
                                  </p:childTnLst>
                                </p:cTn>
                              </p:par>
                            </p:childTnLst>
                          </p:cTn>
                        </p:par>
                      </p:childTnLst>
                    </p:cTn>
                  </p:par>
                  <p:par>
                    <p:cTn id="233" fill="hold">
                      <p:stCondLst>
                        <p:cond delay="indefinite"/>
                      </p:stCondLst>
                      <p:childTnLst>
                        <p:par>
                          <p:cTn id="234" fill="hold">
                            <p:stCondLst>
                              <p:cond delay="0"/>
                            </p:stCondLst>
                            <p:childTnLst>
                              <p:par>
                                <p:cTn id="235" presetID="1" presetClass="entr" presetSubtype="0" fill="hold" nodeType="clickEffect">
                                  <p:stCondLst>
                                    <p:cond delay="0"/>
                                  </p:stCondLst>
                                  <p:childTnLst>
                                    <p:set>
                                      <p:cBhvr>
                                        <p:cTn id="236" dur="1" fill="hold">
                                          <p:stCondLst>
                                            <p:cond delay="0"/>
                                          </p:stCondLst>
                                        </p:cTn>
                                        <p:tgtEl>
                                          <p:spTgt spid="44"/>
                                        </p:tgtEl>
                                        <p:attrNameLst>
                                          <p:attrName>style.visibility</p:attrName>
                                        </p:attrNameLst>
                                      </p:cBhvr>
                                      <p:to>
                                        <p:strVal val="visible"/>
                                      </p:to>
                                    </p:set>
                                  </p:childTnLst>
                                </p:cTn>
                              </p:par>
                              <p:par>
                                <p:cTn id="237" presetID="1" presetClass="entr" presetSubtype="0" fill="hold" grpId="0" nodeType="withEffect">
                                  <p:stCondLst>
                                    <p:cond delay="1000"/>
                                  </p:stCondLst>
                                  <p:childTnLst>
                                    <p:set>
                                      <p:cBhvr>
                                        <p:cTn id="238" dur="1" fill="hold">
                                          <p:stCondLst>
                                            <p:cond delay="0"/>
                                          </p:stCondLst>
                                        </p:cTn>
                                        <p:tgtEl>
                                          <p:spTgt spid="95"/>
                                        </p:tgtEl>
                                        <p:attrNameLst>
                                          <p:attrName>style.visibility</p:attrName>
                                        </p:attrNameLst>
                                      </p:cBhvr>
                                      <p:to>
                                        <p:strVal val="visible"/>
                                      </p:to>
                                    </p:set>
                                  </p:childTnLst>
                                </p:cTn>
                              </p:par>
                            </p:childTnLst>
                          </p:cTn>
                        </p:par>
                      </p:childTnLst>
                    </p:cTn>
                  </p:par>
                  <p:par>
                    <p:cTn id="239" fill="hold">
                      <p:stCondLst>
                        <p:cond delay="indefinite"/>
                      </p:stCondLst>
                      <p:childTnLst>
                        <p:par>
                          <p:cTn id="240" fill="hold">
                            <p:stCondLst>
                              <p:cond delay="0"/>
                            </p:stCondLst>
                            <p:childTnLst>
                              <p:par>
                                <p:cTn id="241" presetID="1" presetClass="entr" presetSubtype="0" fill="hold" nodeType="clickEffect">
                                  <p:stCondLst>
                                    <p:cond delay="0"/>
                                  </p:stCondLst>
                                  <p:childTnLst>
                                    <p:set>
                                      <p:cBhvr>
                                        <p:cTn id="242" dur="1" fill="hold">
                                          <p:stCondLst>
                                            <p:cond delay="0"/>
                                          </p:stCondLst>
                                        </p:cTn>
                                        <p:tgtEl>
                                          <p:spTgt spid="45"/>
                                        </p:tgtEl>
                                        <p:attrNameLst>
                                          <p:attrName>style.visibility</p:attrName>
                                        </p:attrNameLst>
                                      </p:cBhvr>
                                      <p:to>
                                        <p:strVal val="visible"/>
                                      </p:to>
                                    </p:set>
                                  </p:childTnLst>
                                </p:cTn>
                              </p:par>
                              <p:par>
                                <p:cTn id="243" presetID="1" presetClass="entr" presetSubtype="0" fill="hold" grpId="0" nodeType="withEffect">
                                  <p:stCondLst>
                                    <p:cond delay="1000"/>
                                  </p:stCondLst>
                                  <p:childTnLst>
                                    <p:set>
                                      <p:cBhvr>
                                        <p:cTn id="244" dur="1" fill="hold">
                                          <p:stCondLst>
                                            <p:cond delay="0"/>
                                          </p:stCondLst>
                                        </p:cTn>
                                        <p:tgtEl>
                                          <p:spTgt spid="96"/>
                                        </p:tgtEl>
                                        <p:attrNameLst>
                                          <p:attrName>style.visibility</p:attrName>
                                        </p:attrNameLst>
                                      </p:cBhvr>
                                      <p:to>
                                        <p:strVal val="visible"/>
                                      </p:to>
                                    </p:set>
                                  </p:childTnLst>
                                </p:cTn>
                              </p:par>
                            </p:childTnLst>
                          </p:cTn>
                        </p:par>
                      </p:childTnLst>
                    </p:cTn>
                  </p:par>
                  <p:par>
                    <p:cTn id="245" fill="hold">
                      <p:stCondLst>
                        <p:cond delay="indefinite"/>
                      </p:stCondLst>
                      <p:childTnLst>
                        <p:par>
                          <p:cTn id="246" fill="hold">
                            <p:stCondLst>
                              <p:cond delay="0"/>
                            </p:stCondLst>
                            <p:childTnLst>
                              <p:par>
                                <p:cTn id="247" presetID="1" presetClass="entr" presetSubtype="0" fill="hold" nodeType="clickEffect">
                                  <p:stCondLst>
                                    <p:cond delay="0"/>
                                  </p:stCondLst>
                                  <p:childTnLst>
                                    <p:set>
                                      <p:cBhvr>
                                        <p:cTn id="248" dur="1" fill="hold">
                                          <p:stCondLst>
                                            <p:cond delay="0"/>
                                          </p:stCondLst>
                                        </p:cTn>
                                        <p:tgtEl>
                                          <p:spTgt spid="46"/>
                                        </p:tgtEl>
                                        <p:attrNameLst>
                                          <p:attrName>style.visibility</p:attrName>
                                        </p:attrNameLst>
                                      </p:cBhvr>
                                      <p:to>
                                        <p:strVal val="visible"/>
                                      </p:to>
                                    </p:set>
                                  </p:childTnLst>
                                </p:cTn>
                              </p:par>
                              <p:par>
                                <p:cTn id="249" presetID="1" presetClass="entr" presetSubtype="0" fill="hold" grpId="0" nodeType="withEffect">
                                  <p:stCondLst>
                                    <p:cond delay="1000"/>
                                  </p:stCondLst>
                                  <p:childTnLst>
                                    <p:set>
                                      <p:cBhvr>
                                        <p:cTn id="250" dur="1" fill="hold">
                                          <p:stCondLst>
                                            <p:cond delay="0"/>
                                          </p:stCondLst>
                                        </p:cTn>
                                        <p:tgtEl>
                                          <p:spTgt spid="126"/>
                                        </p:tgtEl>
                                        <p:attrNameLst>
                                          <p:attrName>style.visibility</p:attrName>
                                        </p:attrNameLst>
                                      </p:cBhvr>
                                      <p:to>
                                        <p:strVal val="visible"/>
                                      </p:to>
                                    </p:set>
                                  </p:childTnLst>
                                </p:cTn>
                              </p:par>
                            </p:childTnLst>
                          </p:cTn>
                        </p:par>
                      </p:childTnLst>
                    </p:cTn>
                  </p:par>
                  <p:par>
                    <p:cTn id="251" fill="hold">
                      <p:stCondLst>
                        <p:cond delay="indefinite"/>
                      </p:stCondLst>
                      <p:childTnLst>
                        <p:par>
                          <p:cTn id="252" fill="hold">
                            <p:stCondLst>
                              <p:cond delay="0"/>
                            </p:stCondLst>
                            <p:childTnLst>
                              <p:par>
                                <p:cTn id="253" presetID="1" presetClass="entr" presetSubtype="0" fill="hold" nodeType="clickEffect">
                                  <p:stCondLst>
                                    <p:cond delay="0"/>
                                  </p:stCondLst>
                                  <p:childTnLst>
                                    <p:set>
                                      <p:cBhvr>
                                        <p:cTn id="254" dur="1" fill="hold">
                                          <p:stCondLst>
                                            <p:cond delay="0"/>
                                          </p:stCondLst>
                                        </p:cTn>
                                        <p:tgtEl>
                                          <p:spTgt spid="47"/>
                                        </p:tgtEl>
                                        <p:attrNameLst>
                                          <p:attrName>style.visibility</p:attrName>
                                        </p:attrNameLst>
                                      </p:cBhvr>
                                      <p:to>
                                        <p:strVal val="visible"/>
                                      </p:to>
                                    </p:set>
                                  </p:childTnLst>
                                </p:cTn>
                              </p:par>
                              <p:par>
                                <p:cTn id="255" presetID="1" presetClass="entr" presetSubtype="0" fill="hold" grpId="0" nodeType="withEffect">
                                  <p:stCondLst>
                                    <p:cond delay="1000"/>
                                  </p:stCondLst>
                                  <p:childTnLst>
                                    <p:set>
                                      <p:cBhvr>
                                        <p:cTn id="256" dur="1" fill="hold">
                                          <p:stCondLst>
                                            <p:cond delay="0"/>
                                          </p:stCondLst>
                                        </p:cTn>
                                        <p:tgtEl>
                                          <p:spTgt spid="97"/>
                                        </p:tgtEl>
                                        <p:attrNameLst>
                                          <p:attrName>style.visibility</p:attrName>
                                        </p:attrNameLst>
                                      </p:cBhvr>
                                      <p:to>
                                        <p:strVal val="visible"/>
                                      </p:to>
                                    </p:set>
                                  </p:childTnLst>
                                </p:cTn>
                              </p:par>
                            </p:childTnLst>
                          </p:cTn>
                        </p:par>
                      </p:childTnLst>
                    </p:cTn>
                  </p:par>
                  <p:par>
                    <p:cTn id="257" fill="hold">
                      <p:stCondLst>
                        <p:cond delay="indefinite"/>
                      </p:stCondLst>
                      <p:childTnLst>
                        <p:par>
                          <p:cTn id="258" fill="hold">
                            <p:stCondLst>
                              <p:cond delay="0"/>
                            </p:stCondLst>
                            <p:childTnLst>
                              <p:par>
                                <p:cTn id="259" presetID="1" presetClass="entr" presetSubtype="0" fill="hold" nodeType="clickEffect">
                                  <p:stCondLst>
                                    <p:cond delay="0"/>
                                  </p:stCondLst>
                                  <p:childTnLst>
                                    <p:set>
                                      <p:cBhvr>
                                        <p:cTn id="260" dur="1" fill="hold">
                                          <p:stCondLst>
                                            <p:cond delay="0"/>
                                          </p:stCondLst>
                                        </p:cTn>
                                        <p:tgtEl>
                                          <p:spTgt spid="48"/>
                                        </p:tgtEl>
                                        <p:attrNameLst>
                                          <p:attrName>style.visibility</p:attrName>
                                        </p:attrNameLst>
                                      </p:cBhvr>
                                      <p:to>
                                        <p:strVal val="visible"/>
                                      </p:to>
                                    </p:set>
                                  </p:childTnLst>
                                </p:cTn>
                              </p:par>
                              <p:par>
                                <p:cTn id="261" presetID="1" presetClass="entr" presetSubtype="0" fill="hold" grpId="0" nodeType="withEffect">
                                  <p:stCondLst>
                                    <p:cond delay="0"/>
                                  </p:stCondLst>
                                  <p:childTnLst>
                                    <p:set>
                                      <p:cBhvr>
                                        <p:cTn id="262" dur="1" fill="hold">
                                          <p:stCondLst>
                                            <p:cond delay="0"/>
                                          </p:stCondLst>
                                        </p:cTn>
                                        <p:tgtEl>
                                          <p:spTgt spid="99"/>
                                        </p:tgtEl>
                                        <p:attrNameLst>
                                          <p:attrName>style.visibility</p:attrName>
                                        </p:attrNameLst>
                                      </p:cBhvr>
                                      <p:to>
                                        <p:strVal val="visible"/>
                                      </p:to>
                                    </p:set>
                                  </p:childTnLst>
                                </p:cTn>
                              </p:par>
                              <p:par>
                                <p:cTn id="263" presetID="1" presetClass="entr" presetSubtype="0" fill="hold" grpId="0" nodeType="withEffect">
                                  <p:stCondLst>
                                    <p:cond delay="2000"/>
                                  </p:stCondLst>
                                  <p:childTnLst>
                                    <p:set>
                                      <p:cBhvr>
                                        <p:cTn id="264" dur="1" fill="hold">
                                          <p:stCondLst>
                                            <p:cond delay="0"/>
                                          </p:stCondLst>
                                        </p:cTn>
                                        <p:tgtEl>
                                          <p:spTgt spid="98"/>
                                        </p:tgtEl>
                                        <p:attrNameLst>
                                          <p:attrName>style.visibility</p:attrName>
                                        </p:attrNameLst>
                                      </p:cBhvr>
                                      <p:to>
                                        <p:strVal val="visible"/>
                                      </p:to>
                                    </p:set>
                                  </p:childTnLst>
                                </p:cTn>
                              </p:par>
                            </p:childTnLst>
                          </p:cTn>
                        </p:par>
                      </p:childTnLst>
                    </p:cTn>
                  </p:par>
                  <p:par>
                    <p:cTn id="265" fill="hold">
                      <p:stCondLst>
                        <p:cond delay="indefinite"/>
                      </p:stCondLst>
                      <p:childTnLst>
                        <p:par>
                          <p:cTn id="266" fill="hold">
                            <p:stCondLst>
                              <p:cond delay="0"/>
                            </p:stCondLst>
                            <p:childTnLst>
                              <p:par>
                                <p:cTn id="267" presetID="1" presetClass="entr" presetSubtype="0" fill="hold" nodeType="clickEffect">
                                  <p:stCondLst>
                                    <p:cond delay="0"/>
                                  </p:stCondLst>
                                  <p:childTnLst>
                                    <p:set>
                                      <p:cBhvr>
                                        <p:cTn id="268" dur="1" fill="hold">
                                          <p:stCondLst>
                                            <p:cond delay="0"/>
                                          </p:stCondLst>
                                        </p:cTn>
                                        <p:tgtEl>
                                          <p:spTgt spid="50"/>
                                        </p:tgtEl>
                                        <p:attrNameLst>
                                          <p:attrName>style.visibility</p:attrName>
                                        </p:attrNameLst>
                                      </p:cBhvr>
                                      <p:to>
                                        <p:strVal val="visible"/>
                                      </p:to>
                                    </p:set>
                                  </p:childTnLst>
                                </p:cTn>
                              </p:par>
                              <p:par>
                                <p:cTn id="269" presetID="1" presetClass="entr" presetSubtype="0" fill="hold" grpId="0" nodeType="withEffect">
                                  <p:stCondLst>
                                    <p:cond delay="0"/>
                                  </p:stCondLst>
                                  <p:childTnLst>
                                    <p:set>
                                      <p:cBhvr>
                                        <p:cTn id="270" dur="1" fill="hold">
                                          <p:stCondLst>
                                            <p:cond delay="0"/>
                                          </p:stCondLst>
                                        </p:cTn>
                                        <p:tgtEl>
                                          <p:spTgt spid="127"/>
                                        </p:tgtEl>
                                        <p:attrNameLst>
                                          <p:attrName>style.visibility</p:attrName>
                                        </p:attrNameLst>
                                      </p:cBhvr>
                                      <p:to>
                                        <p:strVal val="visible"/>
                                      </p:to>
                                    </p:set>
                                  </p:childTnLst>
                                </p:cTn>
                              </p:par>
                            </p:childTnLst>
                          </p:cTn>
                        </p:par>
                      </p:childTnLst>
                    </p:cTn>
                  </p:par>
                  <p:par>
                    <p:cTn id="271" fill="hold">
                      <p:stCondLst>
                        <p:cond delay="indefinite"/>
                      </p:stCondLst>
                      <p:childTnLst>
                        <p:par>
                          <p:cTn id="272" fill="hold">
                            <p:stCondLst>
                              <p:cond delay="0"/>
                            </p:stCondLst>
                            <p:childTnLst>
                              <p:par>
                                <p:cTn id="273" presetID="1" presetClass="entr" presetSubtype="0" fill="hold" nodeType="clickEffect">
                                  <p:stCondLst>
                                    <p:cond delay="0"/>
                                  </p:stCondLst>
                                  <p:childTnLst>
                                    <p:set>
                                      <p:cBhvr>
                                        <p:cTn id="274" dur="1" fill="hold">
                                          <p:stCondLst>
                                            <p:cond delay="0"/>
                                          </p:stCondLst>
                                        </p:cTn>
                                        <p:tgtEl>
                                          <p:spTgt spid="51"/>
                                        </p:tgtEl>
                                        <p:attrNameLst>
                                          <p:attrName>style.visibility</p:attrName>
                                        </p:attrNameLst>
                                      </p:cBhvr>
                                      <p:to>
                                        <p:strVal val="visible"/>
                                      </p:to>
                                    </p:set>
                                  </p:childTnLst>
                                </p:cTn>
                              </p:par>
                              <p:par>
                                <p:cTn id="275" presetID="1" presetClass="entr" presetSubtype="0" fill="hold" grpId="0" nodeType="withEffect">
                                  <p:stCondLst>
                                    <p:cond delay="1000"/>
                                  </p:stCondLst>
                                  <p:childTnLst>
                                    <p:set>
                                      <p:cBhvr>
                                        <p:cTn id="276" dur="1" fill="hold">
                                          <p:stCondLst>
                                            <p:cond delay="0"/>
                                          </p:stCondLst>
                                        </p:cTn>
                                        <p:tgtEl>
                                          <p:spTgt spid="100"/>
                                        </p:tgtEl>
                                        <p:attrNameLst>
                                          <p:attrName>style.visibility</p:attrName>
                                        </p:attrNameLst>
                                      </p:cBhvr>
                                      <p:to>
                                        <p:strVal val="visible"/>
                                      </p:to>
                                    </p:set>
                                  </p:childTnLst>
                                </p:cTn>
                              </p:par>
                            </p:childTnLst>
                          </p:cTn>
                        </p:par>
                      </p:childTnLst>
                    </p:cTn>
                  </p:par>
                  <p:par>
                    <p:cTn id="277" fill="hold">
                      <p:stCondLst>
                        <p:cond delay="indefinite"/>
                      </p:stCondLst>
                      <p:childTnLst>
                        <p:par>
                          <p:cTn id="278" fill="hold">
                            <p:stCondLst>
                              <p:cond delay="0"/>
                            </p:stCondLst>
                            <p:childTnLst>
                              <p:par>
                                <p:cTn id="279" presetID="1" presetClass="entr" presetSubtype="0" fill="hold" nodeType="clickEffect">
                                  <p:stCondLst>
                                    <p:cond delay="0"/>
                                  </p:stCondLst>
                                  <p:childTnLst>
                                    <p:set>
                                      <p:cBhvr>
                                        <p:cTn id="280" dur="1" fill="hold">
                                          <p:stCondLst>
                                            <p:cond delay="0"/>
                                          </p:stCondLst>
                                        </p:cTn>
                                        <p:tgtEl>
                                          <p:spTgt spid="52"/>
                                        </p:tgtEl>
                                        <p:attrNameLst>
                                          <p:attrName>style.visibility</p:attrName>
                                        </p:attrNameLst>
                                      </p:cBhvr>
                                      <p:to>
                                        <p:strVal val="visible"/>
                                      </p:to>
                                    </p:set>
                                  </p:childTnLst>
                                </p:cTn>
                              </p:par>
                              <p:par>
                                <p:cTn id="281" presetID="1" presetClass="exit" presetSubtype="0" fill="hold" grpId="1" nodeType="withEffect">
                                  <p:stCondLst>
                                    <p:cond delay="0"/>
                                  </p:stCondLst>
                                  <p:childTnLst>
                                    <p:set>
                                      <p:cBhvr>
                                        <p:cTn id="282" dur="1" fill="hold">
                                          <p:stCondLst>
                                            <p:cond delay="0"/>
                                          </p:stCondLst>
                                        </p:cTn>
                                        <p:tgtEl>
                                          <p:spTgt spid="100"/>
                                        </p:tgtEl>
                                        <p:attrNameLst>
                                          <p:attrName>style.visibility</p:attrName>
                                        </p:attrNameLst>
                                      </p:cBhvr>
                                      <p:to>
                                        <p:strVal val="hidden"/>
                                      </p:to>
                                    </p:set>
                                  </p:childTnLst>
                                </p:cTn>
                              </p:par>
                              <p:par>
                                <p:cTn id="283" presetID="1" presetClass="entr" presetSubtype="0" fill="hold" grpId="0" nodeType="withEffect">
                                  <p:stCondLst>
                                    <p:cond delay="1000"/>
                                  </p:stCondLst>
                                  <p:childTnLst>
                                    <p:set>
                                      <p:cBhvr>
                                        <p:cTn id="284" dur="1" fill="hold">
                                          <p:stCondLst>
                                            <p:cond delay="0"/>
                                          </p:stCondLst>
                                        </p:cTn>
                                        <p:tgtEl>
                                          <p:spTgt spid="101"/>
                                        </p:tgtEl>
                                        <p:attrNameLst>
                                          <p:attrName>style.visibility</p:attrName>
                                        </p:attrNameLst>
                                      </p:cBhvr>
                                      <p:to>
                                        <p:strVal val="visible"/>
                                      </p:to>
                                    </p:set>
                                  </p:childTnLst>
                                </p:cTn>
                              </p:par>
                            </p:childTnLst>
                          </p:cTn>
                        </p:par>
                      </p:childTnLst>
                    </p:cTn>
                  </p:par>
                  <p:par>
                    <p:cTn id="285" fill="hold">
                      <p:stCondLst>
                        <p:cond delay="indefinite"/>
                      </p:stCondLst>
                      <p:childTnLst>
                        <p:par>
                          <p:cTn id="286" fill="hold">
                            <p:stCondLst>
                              <p:cond delay="0"/>
                            </p:stCondLst>
                            <p:childTnLst>
                              <p:par>
                                <p:cTn id="287" presetID="1" presetClass="entr" presetSubtype="0" fill="hold" nodeType="clickEffect">
                                  <p:stCondLst>
                                    <p:cond delay="0"/>
                                  </p:stCondLst>
                                  <p:childTnLst>
                                    <p:set>
                                      <p:cBhvr>
                                        <p:cTn id="288" dur="1" fill="hold">
                                          <p:stCondLst>
                                            <p:cond delay="0"/>
                                          </p:stCondLst>
                                        </p:cTn>
                                        <p:tgtEl>
                                          <p:spTgt spid="53"/>
                                        </p:tgtEl>
                                        <p:attrNameLst>
                                          <p:attrName>style.visibility</p:attrName>
                                        </p:attrNameLst>
                                      </p:cBhvr>
                                      <p:to>
                                        <p:strVal val="visible"/>
                                      </p:to>
                                    </p:set>
                                  </p:childTnLst>
                                </p:cTn>
                              </p:par>
                              <p:par>
                                <p:cTn id="289" presetID="1" presetClass="entr" presetSubtype="0" fill="hold" grpId="0" nodeType="withEffect">
                                  <p:stCondLst>
                                    <p:cond delay="1000"/>
                                  </p:stCondLst>
                                  <p:childTnLst>
                                    <p:set>
                                      <p:cBhvr>
                                        <p:cTn id="290" dur="1" fill="hold">
                                          <p:stCondLst>
                                            <p:cond delay="0"/>
                                          </p:stCondLst>
                                        </p:cTn>
                                        <p:tgtEl>
                                          <p:spTgt spid="102"/>
                                        </p:tgtEl>
                                        <p:attrNameLst>
                                          <p:attrName>style.visibility</p:attrName>
                                        </p:attrNameLst>
                                      </p:cBhvr>
                                      <p:to>
                                        <p:strVal val="visible"/>
                                      </p:to>
                                    </p:set>
                                  </p:childTnLst>
                                </p:cTn>
                              </p:par>
                            </p:childTnLst>
                          </p:cTn>
                        </p:par>
                      </p:childTnLst>
                    </p:cTn>
                  </p:par>
                  <p:par>
                    <p:cTn id="291" fill="hold">
                      <p:stCondLst>
                        <p:cond delay="indefinite"/>
                      </p:stCondLst>
                      <p:childTnLst>
                        <p:par>
                          <p:cTn id="292" fill="hold">
                            <p:stCondLst>
                              <p:cond delay="0"/>
                            </p:stCondLst>
                            <p:childTnLst>
                              <p:par>
                                <p:cTn id="293" presetID="1" presetClass="entr" presetSubtype="0" fill="hold" nodeType="clickEffect">
                                  <p:stCondLst>
                                    <p:cond delay="0"/>
                                  </p:stCondLst>
                                  <p:childTnLst>
                                    <p:set>
                                      <p:cBhvr>
                                        <p:cTn id="294" dur="1" fill="hold">
                                          <p:stCondLst>
                                            <p:cond delay="0"/>
                                          </p:stCondLst>
                                        </p:cTn>
                                        <p:tgtEl>
                                          <p:spTgt spid="54"/>
                                        </p:tgtEl>
                                        <p:attrNameLst>
                                          <p:attrName>style.visibility</p:attrName>
                                        </p:attrNameLst>
                                      </p:cBhvr>
                                      <p:to>
                                        <p:strVal val="visible"/>
                                      </p:to>
                                    </p:set>
                                  </p:childTnLst>
                                </p:cTn>
                              </p:par>
                              <p:par>
                                <p:cTn id="295" presetID="1" presetClass="entr" presetSubtype="0" fill="hold" grpId="0" nodeType="withEffect">
                                  <p:stCondLst>
                                    <p:cond delay="1000"/>
                                  </p:stCondLst>
                                  <p:childTnLst>
                                    <p:set>
                                      <p:cBhvr>
                                        <p:cTn id="296" dur="1" fill="hold">
                                          <p:stCondLst>
                                            <p:cond delay="0"/>
                                          </p:stCondLst>
                                        </p:cTn>
                                        <p:tgtEl>
                                          <p:spTgt spid="103"/>
                                        </p:tgtEl>
                                        <p:attrNameLst>
                                          <p:attrName>style.visibility</p:attrName>
                                        </p:attrNameLst>
                                      </p:cBhvr>
                                      <p:to>
                                        <p:strVal val="visible"/>
                                      </p:to>
                                    </p:set>
                                  </p:childTnLst>
                                </p:cTn>
                              </p:par>
                            </p:childTnLst>
                          </p:cTn>
                        </p:par>
                      </p:childTnLst>
                    </p:cTn>
                  </p:par>
                  <p:par>
                    <p:cTn id="297" fill="hold">
                      <p:stCondLst>
                        <p:cond delay="indefinite"/>
                      </p:stCondLst>
                      <p:childTnLst>
                        <p:par>
                          <p:cTn id="298" fill="hold">
                            <p:stCondLst>
                              <p:cond delay="0"/>
                            </p:stCondLst>
                            <p:childTnLst>
                              <p:par>
                                <p:cTn id="299" presetID="1" presetClass="entr" presetSubtype="0" fill="hold" nodeType="clickEffect">
                                  <p:stCondLst>
                                    <p:cond delay="0"/>
                                  </p:stCondLst>
                                  <p:childTnLst>
                                    <p:set>
                                      <p:cBhvr>
                                        <p:cTn id="300" dur="1" fill="hold">
                                          <p:stCondLst>
                                            <p:cond delay="0"/>
                                          </p:stCondLst>
                                        </p:cTn>
                                        <p:tgtEl>
                                          <p:spTgt spid="55"/>
                                        </p:tgtEl>
                                        <p:attrNameLst>
                                          <p:attrName>style.visibility</p:attrName>
                                        </p:attrNameLst>
                                      </p:cBhvr>
                                      <p:to>
                                        <p:strVal val="visible"/>
                                      </p:to>
                                    </p:set>
                                  </p:childTnLst>
                                </p:cTn>
                              </p:par>
                              <p:par>
                                <p:cTn id="301" presetID="1" presetClass="entr" presetSubtype="0" fill="hold" grpId="0" nodeType="withEffect">
                                  <p:stCondLst>
                                    <p:cond delay="1000"/>
                                  </p:stCondLst>
                                  <p:childTnLst>
                                    <p:set>
                                      <p:cBhvr>
                                        <p:cTn id="302" dur="1" fill="hold">
                                          <p:stCondLst>
                                            <p:cond delay="0"/>
                                          </p:stCondLst>
                                        </p:cTn>
                                        <p:tgtEl>
                                          <p:spTgt spid="104"/>
                                        </p:tgtEl>
                                        <p:attrNameLst>
                                          <p:attrName>style.visibility</p:attrName>
                                        </p:attrNameLst>
                                      </p:cBhvr>
                                      <p:to>
                                        <p:strVal val="visible"/>
                                      </p:to>
                                    </p:set>
                                  </p:childTnLst>
                                </p:cTn>
                              </p:par>
                            </p:childTnLst>
                          </p:cTn>
                        </p:par>
                      </p:childTnLst>
                    </p:cTn>
                  </p:par>
                  <p:par>
                    <p:cTn id="303" fill="hold">
                      <p:stCondLst>
                        <p:cond delay="indefinite"/>
                      </p:stCondLst>
                      <p:childTnLst>
                        <p:par>
                          <p:cTn id="304" fill="hold">
                            <p:stCondLst>
                              <p:cond delay="0"/>
                            </p:stCondLst>
                            <p:childTnLst>
                              <p:par>
                                <p:cTn id="305" presetID="1" presetClass="entr" presetSubtype="0" fill="hold" nodeType="clickEffect">
                                  <p:stCondLst>
                                    <p:cond delay="0"/>
                                  </p:stCondLst>
                                  <p:childTnLst>
                                    <p:set>
                                      <p:cBhvr>
                                        <p:cTn id="306" dur="1" fill="hold">
                                          <p:stCondLst>
                                            <p:cond delay="0"/>
                                          </p:stCondLst>
                                        </p:cTn>
                                        <p:tgtEl>
                                          <p:spTgt spid="58"/>
                                        </p:tgtEl>
                                        <p:attrNameLst>
                                          <p:attrName>style.visibility</p:attrName>
                                        </p:attrNameLst>
                                      </p:cBhvr>
                                      <p:to>
                                        <p:strVal val="visible"/>
                                      </p:to>
                                    </p:set>
                                  </p:childTnLst>
                                </p:cTn>
                              </p:par>
                              <p:par>
                                <p:cTn id="307" presetID="1" presetClass="entr" presetSubtype="0" fill="hold" grpId="0" nodeType="withEffect">
                                  <p:stCondLst>
                                    <p:cond delay="0"/>
                                  </p:stCondLst>
                                  <p:childTnLst>
                                    <p:set>
                                      <p:cBhvr>
                                        <p:cTn id="308" dur="1" fill="hold">
                                          <p:stCondLst>
                                            <p:cond delay="0"/>
                                          </p:stCondLst>
                                        </p:cTn>
                                        <p:tgtEl>
                                          <p:spTgt spid="105"/>
                                        </p:tgtEl>
                                        <p:attrNameLst>
                                          <p:attrName>style.visibility</p:attrName>
                                        </p:attrNameLst>
                                      </p:cBhvr>
                                      <p:to>
                                        <p:strVal val="visible"/>
                                      </p:to>
                                    </p:set>
                                  </p:childTnLst>
                                </p:cTn>
                              </p:par>
                              <p:par>
                                <p:cTn id="309" presetID="1" presetClass="entr" presetSubtype="0" fill="hold" nodeType="withEffect">
                                  <p:stCondLst>
                                    <p:cond delay="0"/>
                                  </p:stCondLst>
                                  <p:childTnLst>
                                    <p:set>
                                      <p:cBhvr>
                                        <p:cTn id="310" dur="1" fill="hold">
                                          <p:stCondLst>
                                            <p:cond delay="0"/>
                                          </p:stCondLst>
                                        </p:cTn>
                                        <p:tgtEl>
                                          <p:spTgt spid="109"/>
                                        </p:tgtEl>
                                        <p:attrNameLst>
                                          <p:attrName>style.visibility</p:attrName>
                                        </p:attrNameLst>
                                      </p:cBhvr>
                                      <p:to>
                                        <p:strVal val="visible"/>
                                      </p:to>
                                    </p:set>
                                  </p:childTnLst>
                                </p:cTn>
                              </p:par>
                              <p:par>
                                <p:cTn id="311" presetID="1" presetClass="entr" presetSubtype="0" fill="hold" grpId="0" nodeType="withEffect">
                                  <p:stCondLst>
                                    <p:cond delay="1000"/>
                                  </p:stCondLst>
                                  <p:childTnLst>
                                    <p:set>
                                      <p:cBhvr>
                                        <p:cTn id="312" dur="1" fill="hold">
                                          <p:stCondLst>
                                            <p:cond delay="0"/>
                                          </p:stCondLst>
                                        </p:cTn>
                                        <p:tgtEl>
                                          <p:spTgt spid="107"/>
                                        </p:tgtEl>
                                        <p:attrNameLst>
                                          <p:attrName>style.visibility</p:attrName>
                                        </p:attrNameLst>
                                      </p:cBhvr>
                                      <p:to>
                                        <p:strVal val="visible"/>
                                      </p:to>
                                    </p:set>
                                  </p:childTnLst>
                                </p:cTn>
                              </p:par>
                            </p:childTnLst>
                          </p:cTn>
                        </p:par>
                      </p:childTnLst>
                    </p:cTn>
                  </p:par>
                  <p:par>
                    <p:cTn id="313" fill="hold">
                      <p:stCondLst>
                        <p:cond delay="indefinite"/>
                      </p:stCondLst>
                      <p:childTnLst>
                        <p:par>
                          <p:cTn id="314" fill="hold">
                            <p:stCondLst>
                              <p:cond delay="0"/>
                            </p:stCondLst>
                            <p:childTnLst>
                              <p:par>
                                <p:cTn id="315" presetID="1" presetClass="entr" presetSubtype="0" fill="hold" nodeType="clickEffect">
                                  <p:stCondLst>
                                    <p:cond delay="0"/>
                                  </p:stCondLst>
                                  <p:childTnLst>
                                    <p:set>
                                      <p:cBhvr>
                                        <p:cTn id="316" dur="1" fill="hold">
                                          <p:stCondLst>
                                            <p:cond delay="0"/>
                                          </p:stCondLst>
                                        </p:cTn>
                                        <p:tgtEl>
                                          <p:spTgt spid="57"/>
                                        </p:tgtEl>
                                        <p:attrNameLst>
                                          <p:attrName>style.visibility</p:attrName>
                                        </p:attrNameLst>
                                      </p:cBhvr>
                                      <p:to>
                                        <p:strVal val="visible"/>
                                      </p:to>
                                    </p:set>
                                  </p:childTnLst>
                                </p:cTn>
                              </p:par>
                              <p:par>
                                <p:cTn id="317" presetID="1" presetClass="entr" presetSubtype="0" fill="hold" grpId="0" nodeType="withEffect">
                                  <p:stCondLst>
                                    <p:cond delay="0"/>
                                  </p:stCondLst>
                                  <p:childTnLst>
                                    <p:set>
                                      <p:cBhvr>
                                        <p:cTn id="318" dur="1" fill="hold">
                                          <p:stCondLst>
                                            <p:cond delay="0"/>
                                          </p:stCondLst>
                                        </p:cTn>
                                        <p:tgtEl>
                                          <p:spTgt spid="110"/>
                                        </p:tgtEl>
                                        <p:attrNameLst>
                                          <p:attrName>style.visibility</p:attrName>
                                        </p:attrNameLst>
                                      </p:cBhvr>
                                      <p:to>
                                        <p:strVal val="visible"/>
                                      </p:to>
                                    </p:set>
                                  </p:childTnLst>
                                </p:cTn>
                              </p:par>
                              <p:par>
                                <p:cTn id="319" presetID="1" presetClass="exit" presetSubtype="0" fill="hold" grpId="1" nodeType="withEffect">
                                  <p:stCondLst>
                                    <p:cond delay="0"/>
                                  </p:stCondLst>
                                  <p:childTnLst>
                                    <p:set>
                                      <p:cBhvr>
                                        <p:cTn id="320" dur="1" fill="hold">
                                          <p:stCondLst>
                                            <p:cond delay="0"/>
                                          </p:stCondLst>
                                        </p:cTn>
                                        <p:tgtEl>
                                          <p:spTgt spid="105"/>
                                        </p:tgtEl>
                                        <p:attrNameLst>
                                          <p:attrName>style.visibility</p:attrName>
                                        </p:attrNameLst>
                                      </p:cBhvr>
                                      <p:to>
                                        <p:strVal val="hidden"/>
                                      </p:to>
                                    </p:set>
                                  </p:childTnLst>
                                </p:cTn>
                              </p:par>
                              <p:par>
                                <p:cTn id="321" presetID="1" presetClass="exit" presetSubtype="0" fill="hold" nodeType="withEffect">
                                  <p:stCondLst>
                                    <p:cond delay="0"/>
                                  </p:stCondLst>
                                  <p:childTnLst>
                                    <p:set>
                                      <p:cBhvr>
                                        <p:cTn id="322" dur="1" fill="hold">
                                          <p:stCondLst>
                                            <p:cond delay="0"/>
                                          </p:stCondLst>
                                        </p:cTn>
                                        <p:tgtEl>
                                          <p:spTgt spid="109"/>
                                        </p:tgtEl>
                                        <p:attrNameLst>
                                          <p:attrName>style.visibility</p:attrName>
                                        </p:attrNameLst>
                                      </p:cBhvr>
                                      <p:to>
                                        <p:strVal val="hidden"/>
                                      </p:to>
                                    </p:set>
                                  </p:childTnLst>
                                </p:cTn>
                              </p:par>
                              <p:par>
                                <p:cTn id="323" presetID="1" presetClass="exit" presetSubtype="0" fill="hold" grpId="1" nodeType="withEffect">
                                  <p:stCondLst>
                                    <p:cond delay="0"/>
                                  </p:stCondLst>
                                  <p:childTnLst>
                                    <p:set>
                                      <p:cBhvr>
                                        <p:cTn id="324" dur="1" fill="hold">
                                          <p:stCondLst>
                                            <p:cond delay="0"/>
                                          </p:stCondLst>
                                        </p:cTn>
                                        <p:tgtEl>
                                          <p:spTgt spid="107"/>
                                        </p:tgtEl>
                                        <p:attrNameLst>
                                          <p:attrName>style.visibility</p:attrName>
                                        </p:attrNameLst>
                                      </p:cBhvr>
                                      <p:to>
                                        <p:strVal val="hidden"/>
                                      </p:to>
                                    </p:set>
                                  </p:childTnLst>
                                </p:cTn>
                              </p:par>
                            </p:childTnLst>
                          </p:cTn>
                        </p:par>
                      </p:childTnLst>
                    </p:cTn>
                  </p:par>
                  <p:par>
                    <p:cTn id="325" fill="hold">
                      <p:stCondLst>
                        <p:cond delay="indefinite"/>
                      </p:stCondLst>
                      <p:childTnLst>
                        <p:par>
                          <p:cTn id="326" fill="hold">
                            <p:stCondLst>
                              <p:cond delay="0"/>
                            </p:stCondLst>
                            <p:childTnLst>
                              <p:par>
                                <p:cTn id="327" presetID="1" presetClass="entr" presetSubtype="0" fill="hold" nodeType="clickEffect">
                                  <p:stCondLst>
                                    <p:cond delay="0"/>
                                  </p:stCondLst>
                                  <p:childTnLst>
                                    <p:set>
                                      <p:cBhvr>
                                        <p:cTn id="328" dur="1" fill="hold">
                                          <p:stCondLst>
                                            <p:cond delay="0"/>
                                          </p:stCondLst>
                                        </p:cTn>
                                        <p:tgtEl>
                                          <p:spTgt spid="17"/>
                                        </p:tgtEl>
                                        <p:attrNameLst>
                                          <p:attrName>style.visibility</p:attrName>
                                        </p:attrNameLst>
                                      </p:cBhvr>
                                      <p:to>
                                        <p:strVal val="visible"/>
                                      </p:to>
                                    </p:set>
                                  </p:childTnLst>
                                </p:cTn>
                              </p:par>
                              <p:par>
                                <p:cTn id="329" presetID="1" presetClass="entr" presetSubtype="0" fill="hold" grpId="0" nodeType="withEffect">
                                  <p:stCondLst>
                                    <p:cond delay="1000"/>
                                  </p:stCondLst>
                                  <p:childTnLst>
                                    <p:set>
                                      <p:cBhvr>
                                        <p:cTn id="330" dur="1" fill="hold">
                                          <p:stCondLst>
                                            <p:cond delay="0"/>
                                          </p:stCondLst>
                                        </p:cTn>
                                        <p:tgtEl>
                                          <p:spTgt spid="137"/>
                                        </p:tgtEl>
                                        <p:attrNameLst>
                                          <p:attrName>style.visibility</p:attrName>
                                        </p:attrNameLst>
                                      </p:cBhvr>
                                      <p:to>
                                        <p:strVal val="visible"/>
                                      </p:to>
                                    </p:set>
                                  </p:childTnLst>
                                </p:cTn>
                              </p:par>
                              <p:par>
                                <p:cTn id="331" presetID="1" presetClass="entr" presetSubtype="0" fill="hold" grpId="0" nodeType="withEffect">
                                  <p:stCondLst>
                                    <p:cond delay="1000"/>
                                  </p:stCondLst>
                                  <p:childTnLst>
                                    <p:set>
                                      <p:cBhvr>
                                        <p:cTn id="332" dur="1" fill="hold">
                                          <p:stCondLst>
                                            <p:cond delay="0"/>
                                          </p:stCondLst>
                                        </p:cTn>
                                        <p:tgtEl>
                                          <p:spTgt spid="111"/>
                                        </p:tgtEl>
                                        <p:attrNameLst>
                                          <p:attrName>style.visibility</p:attrName>
                                        </p:attrNameLst>
                                      </p:cBhvr>
                                      <p:to>
                                        <p:strVal val="visible"/>
                                      </p:to>
                                    </p:set>
                                  </p:childTnLst>
                                </p:cTn>
                              </p:par>
                            </p:childTnLst>
                          </p:cTn>
                        </p:par>
                      </p:childTnLst>
                    </p:cTn>
                  </p:par>
                  <p:par>
                    <p:cTn id="333" fill="hold">
                      <p:stCondLst>
                        <p:cond delay="indefinite"/>
                      </p:stCondLst>
                      <p:childTnLst>
                        <p:par>
                          <p:cTn id="334" fill="hold">
                            <p:stCondLst>
                              <p:cond delay="0"/>
                            </p:stCondLst>
                            <p:childTnLst>
                              <p:par>
                                <p:cTn id="335" presetID="1" presetClass="entr" presetSubtype="0" fill="hold" nodeType="clickEffect">
                                  <p:stCondLst>
                                    <p:cond delay="0"/>
                                  </p:stCondLst>
                                  <p:childTnLst>
                                    <p:set>
                                      <p:cBhvr>
                                        <p:cTn id="336" dur="1" fill="hold">
                                          <p:stCondLst>
                                            <p:cond delay="0"/>
                                          </p:stCondLst>
                                        </p:cTn>
                                        <p:tgtEl>
                                          <p:spTgt spid="144"/>
                                        </p:tgtEl>
                                        <p:attrNameLst>
                                          <p:attrName>style.visibility</p:attrName>
                                        </p:attrNameLst>
                                      </p:cBhvr>
                                      <p:to>
                                        <p:strVal val="visible"/>
                                      </p:to>
                                    </p:set>
                                  </p:childTnLst>
                                </p:cTn>
                              </p:par>
                              <p:par>
                                <p:cTn id="337" presetID="1" presetClass="entr" presetSubtype="0" fill="hold" nodeType="withEffect">
                                  <p:stCondLst>
                                    <p:cond delay="0"/>
                                  </p:stCondLst>
                                  <p:childTnLst>
                                    <p:set>
                                      <p:cBhvr>
                                        <p:cTn id="338" dur="1" fill="hold">
                                          <p:stCondLst>
                                            <p:cond delay="0"/>
                                          </p:stCondLst>
                                        </p:cTn>
                                        <p:tgtEl>
                                          <p:spTgt spid="161"/>
                                        </p:tgtEl>
                                        <p:attrNameLst>
                                          <p:attrName>style.visibility</p:attrName>
                                        </p:attrNameLst>
                                      </p:cBhvr>
                                      <p:to>
                                        <p:strVal val="visible"/>
                                      </p:to>
                                    </p:set>
                                  </p:childTnLst>
                                </p:cTn>
                              </p:par>
                              <p:par>
                                <p:cTn id="339" presetID="1" presetClass="exit" presetSubtype="0" fill="hold" nodeType="withEffect">
                                  <p:stCondLst>
                                    <p:cond delay="2500"/>
                                  </p:stCondLst>
                                  <p:childTnLst>
                                    <p:set>
                                      <p:cBhvr>
                                        <p:cTn id="340" dur="1" fill="hold">
                                          <p:stCondLst>
                                            <p:cond delay="0"/>
                                          </p:stCondLst>
                                        </p:cTn>
                                        <p:tgtEl>
                                          <p:spTgt spid="161"/>
                                        </p:tgtEl>
                                        <p:attrNameLst>
                                          <p:attrName>style.visibility</p:attrName>
                                        </p:attrNameLst>
                                      </p:cBhvr>
                                      <p:to>
                                        <p:strVal val="hidden"/>
                                      </p:to>
                                    </p:set>
                                  </p:childTnLst>
                                </p:cTn>
                              </p:par>
                              <p:par>
                                <p:cTn id="341" presetID="1" presetClass="entr" presetSubtype="0" fill="hold" grpId="0" nodeType="withEffect">
                                  <p:stCondLst>
                                    <p:cond delay="2500"/>
                                  </p:stCondLst>
                                  <p:childTnLst>
                                    <p:set>
                                      <p:cBhvr>
                                        <p:cTn id="342" dur="1" fill="hold">
                                          <p:stCondLst>
                                            <p:cond delay="0"/>
                                          </p:stCondLst>
                                        </p:cTn>
                                        <p:tgtEl>
                                          <p:spTgt spid="152"/>
                                        </p:tgtEl>
                                        <p:attrNameLst>
                                          <p:attrName>style.visibility</p:attrName>
                                        </p:attrNameLst>
                                      </p:cBhvr>
                                      <p:to>
                                        <p:strVal val="visible"/>
                                      </p:to>
                                    </p:set>
                                  </p:childTnLst>
                                </p:cTn>
                              </p:par>
                            </p:childTnLst>
                          </p:cTn>
                        </p:par>
                      </p:childTnLst>
                    </p:cTn>
                  </p:par>
                  <p:par>
                    <p:cTn id="343" fill="hold">
                      <p:stCondLst>
                        <p:cond delay="indefinite"/>
                      </p:stCondLst>
                      <p:childTnLst>
                        <p:par>
                          <p:cTn id="344" fill="hold">
                            <p:stCondLst>
                              <p:cond delay="0"/>
                            </p:stCondLst>
                            <p:childTnLst>
                              <p:par>
                                <p:cTn id="345" presetID="1" presetClass="entr" presetSubtype="0" fill="hold" nodeType="clickEffect">
                                  <p:stCondLst>
                                    <p:cond delay="0"/>
                                  </p:stCondLst>
                                  <p:childTnLst>
                                    <p:set>
                                      <p:cBhvr>
                                        <p:cTn id="346" dur="1" fill="hold">
                                          <p:stCondLst>
                                            <p:cond delay="0"/>
                                          </p:stCondLst>
                                        </p:cTn>
                                        <p:tgtEl>
                                          <p:spTgt spid="151"/>
                                        </p:tgtEl>
                                        <p:attrNameLst>
                                          <p:attrName>style.visibility</p:attrName>
                                        </p:attrNameLst>
                                      </p:cBhvr>
                                      <p:to>
                                        <p:strVal val="visible"/>
                                      </p:to>
                                    </p:set>
                                  </p:childTnLst>
                                </p:cTn>
                              </p:par>
                              <p:par>
                                <p:cTn id="347" presetID="1" presetClass="entr" presetSubtype="0" fill="hold" grpId="0" nodeType="withEffect">
                                  <p:stCondLst>
                                    <p:cond delay="0"/>
                                  </p:stCondLst>
                                  <p:childTnLst>
                                    <p:set>
                                      <p:cBhvr>
                                        <p:cTn id="348" dur="1" fill="hold">
                                          <p:stCondLst>
                                            <p:cond delay="0"/>
                                          </p:stCondLst>
                                        </p:cTn>
                                        <p:tgtEl>
                                          <p:spTgt spid="162"/>
                                        </p:tgtEl>
                                        <p:attrNameLst>
                                          <p:attrName>style.visibility</p:attrName>
                                        </p:attrNameLst>
                                      </p:cBhvr>
                                      <p:to>
                                        <p:strVal val="visible"/>
                                      </p:to>
                                    </p:set>
                                  </p:childTnLst>
                                </p:cTn>
                              </p:par>
                            </p:childTnLst>
                          </p:cTn>
                        </p:par>
                      </p:childTnLst>
                    </p:cTn>
                  </p:par>
                  <p:par>
                    <p:cTn id="349" fill="hold">
                      <p:stCondLst>
                        <p:cond delay="indefinite"/>
                      </p:stCondLst>
                      <p:childTnLst>
                        <p:par>
                          <p:cTn id="350" fill="hold">
                            <p:stCondLst>
                              <p:cond delay="0"/>
                            </p:stCondLst>
                            <p:childTnLst>
                              <p:par>
                                <p:cTn id="351" presetID="1" presetClass="entr" presetSubtype="0" fill="hold" nodeType="clickEffect">
                                  <p:stCondLst>
                                    <p:cond delay="0"/>
                                  </p:stCondLst>
                                  <p:childTnLst>
                                    <p:set>
                                      <p:cBhvr>
                                        <p:cTn id="352" dur="1" fill="hold">
                                          <p:stCondLst>
                                            <p:cond delay="0"/>
                                          </p:stCondLst>
                                        </p:cTn>
                                        <p:tgtEl>
                                          <p:spTgt spid="22"/>
                                        </p:tgtEl>
                                        <p:attrNameLst>
                                          <p:attrName>style.visibility</p:attrName>
                                        </p:attrNameLst>
                                      </p:cBhvr>
                                      <p:to>
                                        <p:strVal val="visible"/>
                                      </p:to>
                                    </p:set>
                                  </p:childTnLst>
                                </p:cTn>
                              </p:par>
                              <p:par>
                                <p:cTn id="353" presetID="1" presetClass="exit" presetSubtype="0" fill="hold" grpId="1" nodeType="withEffect">
                                  <p:stCondLst>
                                    <p:cond delay="0"/>
                                  </p:stCondLst>
                                  <p:childTnLst>
                                    <p:set>
                                      <p:cBhvr>
                                        <p:cTn id="354" dur="1" fill="hold">
                                          <p:stCondLst>
                                            <p:cond delay="0"/>
                                          </p:stCondLst>
                                        </p:cTn>
                                        <p:tgtEl>
                                          <p:spTgt spid="162"/>
                                        </p:tgtEl>
                                        <p:attrNameLst>
                                          <p:attrName>style.visibility</p:attrName>
                                        </p:attrNameLst>
                                      </p:cBhvr>
                                      <p:to>
                                        <p:strVal val="hidden"/>
                                      </p:to>
                                    </p:set>
                                  </p:childTnLst>
                                </p:cTn>
                              </p:par>
                            </p:childTnLst>
                          </p:cTn>
                        </p:par>
                      </p:childTnLst>
                    </p:cTn>
                  </p:par>
                  <p:par>
                    <p:cTn id="355" fill="hold">
                      <p:stCondLst>
                        <p:cond delay="indefinite"/>
                      </p:stCondLst>
                      <p:childTnLst>
                        <p:par>
                          <p:cTn id="356" fill="hold">
                            <p:stCondLst>
                              <p:cond delay="0"/>
                            </p:stCondLst>
                            <p:childTnLst>
                              <p:par>
                                <p:cTn id="357" presetID="1" presetClass="entr" presetSubtype="0" fill="hold" nodeType="clickEffect">
                                  <p:stCondLst>
                                    <p:cond delay="0"/>
                                  </p:stCondLst>
                                  <p:childTnLst>
                                    <p:set>
                                      <p:cBhvr>
                                        <p:cTn id="358" dur="1" fill="hold">
                                          <p:stCondLst>
                                            <p:cond delay="0"/>
                                          </p:stCondLst>
                                        </p:cTn>
                                        <p:tgtEl>
                                          <p:spTgt spid="158"/>
                                        </p:tgtEl>
                                        <p:attrNameLst>
                                          <p:attrName>style.visibility</p:attrName>
                                        </p:attrNameLst>
                                      </p:cBhvr>
                                      <p:to>
                                        <p:strVal val="visible"/>
                                      </p:to>
                                    </p:set>
                                  </p:childTnLst>
                                </p:cTn>
                              </p:par>
                              <p:par>
                                <p:cTn id="359" presetID="1" presetClass="exit" presetSubtype="0" fill="hold" nodeType="withEffect">
                                  <p:stCondLst>
                                    <p:cond delay="0"/>
                                  </p:stCondLst>
                                  <p:childTnLst>
                                    <p:set>
                                      <p:cBhvr>
                                        <p:cTn id="360" dur="1" fill="hold">
                                          <p:stCondLst>
                                            <p:cond delay="0"/>
                                          </p:stCondLst>
                                        </p:cTn>
                                        <p:tgtEl>
                                          <p:spTgt spid="22"/>
                                        </p:tgtEl>
                                        <p:attrNameLst>
                                          <p:attrName>style.visibility</p:attrName>
                                        </p:attrNameLst>
                                      </p:cBhvr>
                                      <p:to>
                                        <p:strVal val="hidden"/>
                                      </p:to>
                                    </p:set>
                                  </p:childTnLst>
                                </p:cTn>
                              </p:par>
                              <p:par>
                                <p:cTn id="361" presetID="1" presetClass="entr" presetSubtype="0" fill="hold" grpId="0" nodeType="withEffect">
                                  <p:stCondLst>
                                    <p:cond delay="0"/>
                                  </p:stCondLst>
                                  <p:childTnLst>
                                    <p:set>
                                      <p:cBhvr>
                                        <p:cTn id="362" dur="1" fill="hold">
                                          <p:stCondLst>
                                            <p:cond delay="0"/>
                                          </p:stCondLst>
                                        </p:cTn>
                                        <p:tgtEl>
                                          <p:spTgt spid="160"/>
                                        </p:tgtEl>
                                        <p:attrNameLst>
                                          <p:attrName>style.visibility</p:attrName>
                                        </p:attrNameLst>
                                      </p:cBhvr>
                                      <p:to>
                                        <p:strVal val="visible"/>
                                      </p:to>
                                    </p:set>
                                  </p:childTnLst>
                                </p:cTn>
                              </p:par>
                              <p:par>
                                <p:cTn id="363" presetID="1" presetClass="entr" presetSubtype="0" fill="hold" grpId="0" nodeType="withEffect">
                                  <p:stCondLst>
                                    <p:cond delay="2000"/>
                                  </p:stCondLst>
                                  <p:childTnLst>
                                    <p:set>
                                      <p:cBhvr>
                                        <p:cTn id="364" dur="1" fill="hold">
                                          <p:stCondLst>
                                            <p:cond delay="0"/>
                                          </p:stCondLst>
                                        </p:cTn>
                                        <p:tgtEl>
                                          <p:spTgt spid="159"/>
                                        </p:tgtEl>
                                        <p:attrNameLst>
                                          <p:attrName>style.visibility</p:attrName>
                                        </p:attrNameLst>
                                      </p:cBhvr>
                                      <p:to>
                                        <p:strVal val="visible"/>
                                      </p:to>
                                    </p:set>
                                  </p:childTnLst>
                                </p:cTn>
                              </p:par>
                            </p:childTnLst>
                          </p:cTn>
                        </p:par>
                      </p:childTnLst>
                    </p:cTn>
                  </p:par>
                  <p:par>
                    <p:cTn id="365" fill="hold">
                      <p:stCondLst>
                        <p:cond delay="indefinite"/>
                      </p:stCondLst>
                      <p:childTnLst>
                        <p:par>
                          <p:cTn id="366" fill="hold">
                            <p:stCondLst>
                              <p:cond delay="0"/>
                            </p:stCondLst>
                            <p:childTnLst>
                              <p:par>
                                <p:cTn id="367" presetID="1" presetClass="entr" presetSubtype="0" fill="hold" nodeType="clickEffect">
                                  <p:stCondLst>
                                    <p:cond delay="0"/>
                                  </p:stCondLst>
                                  <p:childTnLst>
                                    <p:set>
                                      <p:cBhvr>
                                        <p:cTn id="368" dur="1" fill="hold">
                                          <p:stCondLst>
                                            <p:cond delay="0"/>
                                          </p:stCondLst>
                                        </p:cTn>
                                        <p:tgtEl>
                                          <p:spTgt spid="59"/>
                                        </p:tgtEl>
                                        <p:attrNameLst>
                                          <p:attrName>style.visibility</p:attrName>
                                        </p:attrNameLst>
                                      </p:cBhvr>
                                      <p:to>
                                        <p:strVal val="visible"/>
                                      </p:to>
                                    </p:set>
                                  </p:childTnLst>
                                </p:cTn>
                              </p:par>
                              <p:par>
                                <p:cTn id="369" presetID="1" presetClass="entr" presetSubtype="0" fill="hold" grpId="0" nodeType="withEffect">
                                  <p:stCondLst>
                                    <p:cond delay="0"/>
                                  </p:stCondLst>
                                  <p:childTnLst>
                                    <p:set>
                                      <p:cBhvr>
                                        <p:cTn id="370" dur="1" fill="hold">
                                          <p:stCondLst>
                                            <p:cond delay="0"/>
                                          </p:stCondLst>
                                        </p:cTn>
                                        <p:tgtEl>
                                          <p:spTgt spid="112"/>
                                        </p:tgtEl>
                                        <p:attrNameLst>
                                          <p:attrName>style.visibility</p:attrName>
                                        </p:attrNameLst>
                                      </p:cBhvr>
                                      <p:to>
                                        <p:strVal val="visible"/>
                                      </p:to>
                                    </p:set>
                                  </p:childTnLst>
                                </p:cTn>
                              </p:par>
                              <p:par>
                                <p:cTn id="371" presetID="1" presetClass="entr" presetSubtype="0" fill="hold" grpId="0" nodeType="withEffect">
                                  <p:stCondLst>
                                    <p:cond delay="0"/>
                                  </p:stCondLst>
                                  <p:childTnLst>
                                    <p:set>
                                      <p:cBhvr>
                                        <p:cTn id="372" dur="1" fill="hold">
                                          <p:stCondLst>
                                            <p:cond delay="0"/>
                                          </p:stCondLst>
                                        </p:cTn>
                                        <p:tgtEl>
                                          <p:spTgt spid="113"/>
                                        </p:tgtEl>
                                        <p:attrNameLst>
                                          <p:attrName>style.visibility</p:attrName>
                                        </p:attrNameLst>
                                      </p:cBhvr>
                                      <p:to>
                                        <p:strVal val="visible"/>
                                      </p:to>
                                    </p:set>
                                  </p:childTnLst>
                                </p:cTn>
                              </p:par>
                            </p:childTnLst>
                          </p:cTn>
                        </p:par>
                      </p:childTnLst>
                    </p:cTn>
                  </p:par>
                  <p:par>
                    <p:cTn id="373" fill="hold">
                      <p:stCondLst>
                        <p:cond delay="indefinite"/>
                      </p:stCondLst>
                      <p:childTnLst>
                        <p:par>
                          <p:cTn id="374" fill="hold">
                            <p:stCondLst>
                              <p:cond delay="0"/>
                            </p:stCondLst>
                            <p:childTnLst>
                              <p:par>
                                <p:cTn id="375" presetID="1" presetClass="entr" presetSubtype="0" fill="hold" nodeType="clickEffect">
                                  <p:stCondLst>
                                    <p:cond delay="0"/>
                                  </p:stCondLst>
                                  <p:childTnLst>
                                    <p:set>
                                      <p:cBhvr>
                                        <p:cTn id="376" dur="1" fill="hold">
                                          <p:stCondLst>
                                            <p:cond delay="0"/>
                                          </p:stCondLst>
                                        </p:cTn>
                                        <p:tgtEl>
                                          <p:spTgt spid="60"/>
                                        </p:tgtEl>
                                        <p:attrNameLst>
                                          <p:attrName>style.visibility</p:attrName>
                                        </p:attrNameLst>
                                      </p:cBhvr>
                                      <p:to>
                                        <p:strVal val="visible"/>
                                      </p:to>
                                    </p:set>
                                  </p:childTnLst>
                                </p:cTn>
                              </p:par>
                              <p:par>
                                <p:cTn id="377" presetID="1" presetClass="exit" presetSubtype="0" fill="hold" grpId="1" nodeType="withEffect">
                                  <p:stCondLst>
                                    <p:cond delay="0"/>
                                  </p:stCondLst>
                                  <p:childTnLst>
                                    <p:set>
                                      <p:cBhvr>
                                        <p:cTn id="378" dur="1" fill="hold">
                                          <p:stCondLst>
                                            <p:cond delay="0"/>
                                          </p:stCondLst>
                                        </p:cTn>
                                        <p:tgtEl>
                                          <p:spTgt spid="112"/>
                                        </p:tgtEl>
                                        <p:attrNameLst>
                                          <p:attrName>style.visibility</p:attrName>
                                        </p:attrNameLst>
                                      </p:cBhvr>
                                      <p:to>
                                        <p:strVal val="hidden"/>
                                      </p:to>
                                    </p:set>
                                  </p:childTnLst>
                                </p:cTn>
                              </p:par>
                              <p:par>
                                <p:cTn id="379" presetID="1" presetClass="exit" presetSubtype="0" fill="hold" grpId="1" nodeType="withEffect">
                                  <p:stCondLst>
                                    <p:cond delay="0"/>
                                  </p:stCondLst>
                                  <p:childTnLst>
                                    <p:set>
                                      <p:cBhvr>
                                        <p:cTn id="380" dur="1" fill="hold">
                                          <p:stCondLst>
                                            <p:cond delay="0"/>
                                          </p:stCondLst>
                                        </p:cTn>
                                        <p:tgtEl>
                                          <p:spTgt spid="113"/>
                                        </p:tgtEl>
                                        <p:attrNameLst>
                                          <p:attrName>style.visibility</p:attrName>
                                        </p:attrNameLst>
                                      </p:cBhvr>
                                      <p:to>
                                        <p:strVal val="hidden"/>
                                      </p:to>
                                    </p:set>
                                  </p:childTnLst>
                                </p:cTn>
                              </p:par>
                            </p:childTnLst>
                          </p:cTn>
                        </p:par>
                      </p:childTnLst>
                    </p:cTn>
                  </p:par>
                  <p:par>
                    <p:cTn id="381" fill="hold">
                      <p:stCondLst>
                        <p:cond delay="indefinite"/>
                      </p:stCondLst>
                      <p:childTnLst>
                        <p:par>
                          <p:cTn id="382" fill="hold">
                            <p:stCondLst>
                              <p:cond delay="0"/>
                            </p:stCondLst>
                            <p:childTnLst>
                              <p:par>
                                <p:cTn id="383" presetID="1" presetClass="entr" presetSubtype="0" fill="hold" nodeType="clickEffect">
                                  <p:stCondLst>
                                    <p:cond delay="0"/>
                                  </p:stCondLst>
                                  <p:childTnLst>
                                    <p:set>
                                      <p:cBhvr>
                                        <p:cTn id="384" dur="1" fill="hold">
                                          <p:stCondLst>
                                            <p:cond delay="0"/>
                                          </p:stCondLst>
                                        </p:cTn>
                                        <p:tgtEl>
                                          <p:spTgt spid="61"/>
                                        </p:tgtEl>
                                        <p:attrNameLst>
                                          <p:attrName>style.visibility</p:attrName>
                                        </p:attrNameLst>
                                      </p:cBhvr>
                                      <p:to>
                                        <p:strVal val="visible"/>
                                      </p:to>
                                    </p:set>
                                  </p:childTnLst>
                                </p:cTn>
                              </p:par>
                              <p:par>
                                <p:cTn id="385" presetID="1" presetClass="entr" presetSubtype="0" fill="hold" grpId="0" nodeType="withEffect">
                                  <p:stCondLst>
                                    <p:cond delay="0"/>
                                  </p:stCondLst>
                                  <p:childTnLst>
                                    <p:set>
                                      <p:cBhvr>
                                        <p:cTn id="386" dur="1" fill="hold">
                                          <p:stCondLst>
                                            <p:cond delay="0"/>
                                          </p:stCondLst>
                                        </p:cTn>
                                        <p:tgtEl>
                                          <p:spTgt spid="114"/>
                                        </p:tgtEl>
                                        <p:attrNameLst>
                                          <p:attrName>style.visibility</p:attrName>
                                        </p:attrNameLst>
                                      </p:cBhvr>
                                      <p:to>
                                        <p:strVal val="visible"/>
                                      </p:to>
                                    </p:set>
                                  </p:childTnLst>
                                </p:cTn>
                              </p:par>
                              <p:par>
                                <p:cTn id="387" presetID="1" presetClass="entr" presetSubtype="0" fill="hold" grpId="0" nodeType="withEffect">
                                  <p:stCondLst>
                                    <p:cond delay="0"/>
                                  </p:stCondLst>
                                  <p:childTnLst>
                                    <p:set>
                                      <p:cBhvr>
                                        <p:cTn id="388" dur="1" fill="hold">
                                          <p:stCondLst>
                                            <p:cond delay="0"/>
                                          </p:stCondLst>
                                        </p:cTn>
                                        <p:tgtEl>
                                          <p:spTgt spid="115"/>
                                        </p:tgtEl>
                                        <p:attrNameLst>
                                          <p:attrName>style.visibility</p:attrName>
                                        </p:attrNameLst>
                                      </p:cBhvr>
                                      <p:to>
                                        <p:strVal val="visible"/>
                                      </p:to>
                                    </p:set>
                                  </p:childTnLst>
                                </p:cTn>
                              </p:par>
                              <p:par>
                                <p:cTn id="389" presetID="1" presetClass="entr" presetSubtype="0" fill="hold" grpId="0" nodeType="withEffect">
                                  <p:stCondLst>
                                    <p:cond delay="0"/>
                                  </p:stCondLst>
                                  <p:childTnLst>
                                    <p:set>
                                      <p:cBhvr>
                                        <p:cTn id="390" dur="1" fill="hold">
                                          <p:stCondLst>
                                            <p:cond delay="0"/>
                                          </p:stCondLst>
                                        </p:cTn>
                                        <p:tgtEl>
                                          <p:spTgt spid="116"/>
                                        </p:tgtEl>
                                        <p:attrNameLst>
                                          <p:attrName>style.visibility</p:attrName>
                                        </p:attrNameLst>
                                      </p:cBhvr>
                                      <p:to>
                                        <p:strVal val="visible"/>
                                      </p:to>
                                    </p:set>
                                  </p:childTnLst>
                                </p:cTn>
                              </p:par>
                              <p:par>
                                <p:cTn id="391" presetID="1" presetClass="entr" presetSubtype="0" fill="hold" grpId="0" nodeType="withEffect">
                                  <p:stCondLst>
                                    <p:cond delay="2000"/>
                                  </p:stCondLst>
                                  <p:childTnLst>
                                    <p:set>
                                      <p:cBhvr>
                                        <p:cTn id="392" dur="1" fill="hold">
                                          <p:stCondLst>
                                            <p:cond delay="0"/>
                                          </p:stCondLst>
                                        </p:cTn>
                                        <p:tgtEl>
                                          <p:spTgt spid="117"/>
                                        </p:tgtEl>
                                        <p:attrNameLst>
                                          <p:attrName>style.visibility</p:attrName>
                                        </p:attrNameLst>
                                      </p:cBhvr>
                                      <p:to>
                                        <p:strVal val="visible"/>
                                      </p:to>
                                    </p:set>
                                  </p:childTnLst>
                                </p:cTn>
                              </p:par>
                            </p:childTnLst>
                          </p:cTn>
                        </p:par>
                      </p:childTnLst>
                    </p:cTn>
                  </p:par>
                  <p:par>
                    <p:cTn id="393" fill="hold">
                      <p:stCondLst>
                        <p:cond delay="indefinite"/>
                      </p:stCondLst>
                      <p:childTnLst>
                        <p:par>
                          <p:cTn id="394" fill="hold">
                            <p:stCondLst>
                              <p:cond delay="0"/>
                            </p:stCondLst>
                            <p:childTnLst>
                              <p:par>
                                <p:cTn id="395" presetID="1" presetClass="entr" presetSubtype="0" fill="hold" nodeType="clickEffect">
                                  <p:stCondLst>
                                    <p:cond delay="0"/>
                                  </p:stCondLst>
                                  <p:childTnLst>
                                    <p:set>
                                      <p:cBhvr>
                                        <p:cTn id="396" dur="1" fill="hold">
                                          <p:stCondLst>
                                            <p:cond delay="0"/>
                                          </p:stCondLst>
                                        </p:cTn>
                                        <p:tgtEl>
                                          <p:spTgt spid="62"/>
                                        </p:tgtEl>
                                        <p:attrNameLst>
                                          <p:attrName>style.visibility</p:attrName>
                                        </p:attrNameLst>
                                      </p:cBhvr>
                                      <p:to>
                                        <p:strVal val="visible"/>
                                      </p:to>
                                    </p:set>
                                  </p:childTnLst>
                                </p:cTn>
                              </p:par>
                              <p:par>
                                <p:cTn id="397" presetID="1" presetClass="entr" presetSubtype="0" fill="hold" grpId="0" nodeType="withEffect">
                                  <p:stCondLst>
                                    <p:cond delay="0"/>
                                  </p:stCondLst>
                                  <p:childTnLst>
                                    <p:set>
                                      <p:cBhvr>
                                        <p:cTn id="398" dur="1" fill="hold">
                                          <p:stCondLst>
                                            <p:cond delay="0"/>
                                          </p:stCondLst>
                                        </p:cTn>
                                        <p:tgtEl>
                                          <p:spTgt spid="128"/>
                                        </p:tgtEl>
                                        <p:attrNameLst>
                                          <p:attrName>style.visibility</p:attrName>
                                        </p:attrNameLst>
                                      </p:cBhvr>
                                      <p:to>
                                        <p:strVal val="visible"/>
                                      </p:to>
                                    </p:set>
                                  </p:childTnLst>
                                </p:cTn>
                              </p:par>
                              <p:par>
                                <p:cTn id="399" presetID="1" presetClass="entr" presetSubtype="0" fill="hold" grpId="0" nodeType="withEffect">
                                  <p:stCondLst>
                                    <p:cond delay="0"/>
                                  </p:stCondLst>
                                  <p:childTnLst>
                                    <p:set>
                                      <p:cBhvr>
                                        <p:cTn id="400" dur="1" fill="hold">
                                          <p:stCondLst>
                                            <p:cond delay="0"/>
                                          </p:stCondLst>
                                        </p:cTn>
                                        <p:tgtEl>
                                          <p:spTgt spid="129"/>
                                        </p:tgtEl>
                                        <p:attrNameLst>
                                          <p:attrName>style.visibility</p:attrName>
                                        </p:attrNameLst>
                                      </p:cBhvr>
                                      <p:to>
                                        <p:strVal val="visible"/>
                                      </p:to>
                                    </p:set>
                                  </p:childTnLst>
                                </p:cTn>
                              </p:par>
                            </p:childTnLst>
                          </p:cTn>
                        </p:par>
                      </p:childTnLst>
                    </p:cTn>
                  </p:par>
                  <p:par>
                    <p:cTn id="401" fill="hold">
                      <p:stCondLst>
                        <p:cond delay="indefinite"/>
                      </p:stCondLst>
                      <p:childTnLst>
                        <p:par>
                          <p:cTn id="402" fill="hold">
                            <p:stCondLst>
                              <p:cond delay="0"/>
                            </p:stCondLst>
                            <p:childTnLst>
                              <p:par>
                                <p:cTn id="403" presetID="1" presetClass="entr" presetSubtype="0" fill="hold" nodeType="clickEffect">
                                  <p:stCondLst>
                                    <p:cond delay="0"/>
                                  </p:stCondLst>
                                  <p:childTnLst>
                                    <p:set>
                                      <p:cBhvr>
                                        <p:cTn id="404" dur="1" fill="hold">
                                          <p:stCondLst>
                                            <p:cond delay="0"/>
                                          </p:stCondLst>
                                        </p:cTn>
                                        <p:tgtEl>
                                          <p:spTgt spid="63"/>
                                        </p:tgtEl>
                                        <p:attrNameLst>
                                          <p:attrName>style.visibility</p:attrName>
                                        </p:attrNameLst>
                                      </p:cBhvr>
                                      <p:to>
                                        <p:strVal val="visible"/>
                                      </p:to>
                                    </p:set>
                                  </p:childTnLst>
                                </p:cTn>
                              </p:par>
                              <p:par>
                                <p:cTn id="405" presetID="1" presetClass="entr" presetSubtype="0" fill="hold" grpId="0" nodeType="withEffect">
                                  <p:stCondLst>
                                    <p:cond delay="0"/>
                                  </p:stCondLst>
                                  <p:childTnLst>
                                    <p:set>
                                      <p:cBhvr>
                                        <p:cTn id="406" dur="1" fill="hold">
                                          <p:stCondLst>
                                            <p:cond delay="0"/>
                                          </p:stCondLst>
                                        </p:cTn>
                                        <p:tgtEl>
                                          <p:spTgt spid="118"/>
                                        </p:tgtEl>
                                        <p:attrNameLst>
                                          <p:attrName>style.visibility</p:attrName>
                                        </p:attrNameLst>
                                      </p:cBhvr>
                                      <p:to>
                                        <p:strVal val="visible"/>
                                      </p:to>
                                    </p:set>
                                  </p:childTnLst>
                                </p:cTn>
                              </p:par>
                            </p:childTnLst>
                          </p:cTn>
                        </p:par>
                      </p:childTnLst>
                    </p:cTn>
                  </p:par>
                  <p:par>
                    <p:cTn id="407" fill="hold">
                      <p:stCondLst>
                        <p:cond delay="indefinite"/>
                      </p:stCondLst>
                      <p:childTnLst>
                        <p:par>
                          <p:cTn id="408" fill="hold">
                            <p:stCondLst>
                              <p:cond delay="0"/>
                            </p:stCondLst>
                            <p:childTnLst>
                              <p:par>
                                <p:cTn id="409" presetID="1" presetClass="entr" presetSubtype="0" fill="hold" nodeType="clickEffect">
                                  <p:stCondLst>
                                    <p:cond delay="0"/>
                                  </p:stCondLst>
                                  <p:childTnLst>
                                    <p:set>
                                      <p:cBhvr>
                                        <p:cTn id="410" dur="1" fill="hold">
                                          <p:stCondLst>
                                            <p:cond delay="0"/>
                                          </p:stCondLst>
                                        </p:cTn>
                                        <p:tgtEl>
                                          <p:spTgt spid="64"/>
                                        </p:tgtEl>
                                        <p:attrNameLst>
                                          <p:attrName>style.visibility</p:attrName>
                                        </p:attrNameLst>
                                      </p:cBhvr>
                                      <p:to>
                                        <p:strVal val="visible"/>
                                      </p:to>
                                    </p:set>
                                  </p:childTnLst>
                                </p:cTn>
                              </p:par>
                              <p:par>
                                <p:cTn id="411" presetID="1" presetClass="entr" presetSubtype="0" fill="hold" grpId="0" nodeType="withEffect">
                                  <p:stCondLst>
                                    <p:cond delay="2000"/>
                                  </p:stCondLst>
                                  <p:childTnLst>
                                    <p:set>
                                      <p:cBhvr>
                                        <p:cTn id="412" dur="1" fill="hold">
                                          <p:stCondLst>
                                            <p:cond delay="0"/>
                                          </p:stCondLst>
                                        </p:cTn>
                                        <p:tgtEl>
                                          <p:spTgt spid="119"/>
                                        </p:tgtEl>
                                        <p:attrNameLst>
                                          <p:attrName>style.visibility</p:attrName>
                                        </p:attrNameLst>
                                      </p:cBhvr>
                                      <p:to>
                                        <p:strVal val="visible"/>
                                      </p:to>
                                    </p:set>
                                  </p:childTnLst>
                                </p:cTn>
                              </p:par>
                            </p:childTnLst>
                          </p:cTn>
                        </p:par>
                      </p:childTnLst>
                    </p:cTn>
                  </p:par>
                  <p:par>
                    <p:cTn id="413" fill="hold">
                      <p:stCondLst>
                        <p:cond delay="indefinite"/>
                      </p:stCondLst>
                      <p:childTnLst>
                        <p:par>
                          <p:cTn id="414" fill="hold">
                            <p:stCondLst>
                              <p:cond delay="0"/>
                            </p:stCondLst>
                            <p:childTnLst>
                              <p:par>
                                <p:cTn id="415" presetID="1" presetClass="entr" presetSubtype="0" fill="hold" nodeType="clickEffect">
                                  <p:stCondLst>
                                    <p:cond delay="0"/>
                                  </p:stCondLst>
                                  <p:childTnLst>
                                    <p:set>
                                      <p:cBhvr>
                                        <p:cTn id="416" dur="1" fill="hold">
                                          <p:stCondLst>
                                            <p:cond delay="0"/>
                                          </p:stCondLst>
                                        </p:cTn>
                                        <p:tgtEl>
                                          <p:spTgt spid="30"/>
                                        </p:tgtEl>
                                        <p:attrNameLst>
                                          <p:attrName>style.visibility</p:attrName>
                                        </p:attrNameLst>
                                      </p:cBhvr>
                                      <p:to>
                                        <p:strVal val="visible"/>
                                      </p:to>
                                    </p:set>
                                  </p:childTnLst>
                                </p:cTn>
                              </p:par>
                              <p:par>
                                <p:cTn id="417" presetID="1" presetClass="entr" presetSubtype="0" fill="hold" grpId="0" nodeType="withEffect">
                                  <p:stCondLst>
                                    <p:cond delay="1500"/>
                                  </p:stCondLst>
                                  <p:childTnLst>
                                    <p:set>
                                      <p:cBhvr>
                                        <p:cTn id="418" dur="1" fill="hold">
                                          <p:stCondLst>
                                            <p:cond delay="0"/>
                                          </p:stCondLst>
                                        </p:cTn>
                                        <p:tgtEl>
                                          <p:spTgt spid="130"/>
                                        </p:tgtEl>
                                        <p:attrNameLst>
                                          <p:attrName>style.visibility</p:attrName>
                                        </p:attrNameLst>
                                      </p:cBhvr>
                                      <p:to>
                                        <p:strVal val="visible"/>
                                      </p:to>
                                    </p:set>
                                  </p:childTnLst>
                                </p:cTn>
                              </p:par>
                              <p:par>
                                <p:cTn id="419" presetID="1" presetClass="entr" presetSubtype="0" fill="hold" grpId="0" nodeType="withEffect">
                                  <p:stCondLst>
                                    <p:cond delay="0"/>
                                  </p:stCondLst>
                                  <p:childTnLst>
                                    <p:set>
                                      <p:cBhvr>
                                        <p:cTn id="420" dur="1" fill="hold">
                                          <p:stCondLst>
                                            <p:cond delay="0"/>
                                          </p:stCondLst>
                                        </p:cTn>
                                        <p:tgtEl>
                                          <p:spTgt spid="120"/>
                                        </p:tgtEl>
                                        <p:attrNameLst>
                                          <p:attrName>style.visibility</p:attrName>
                                        </p:attrNameLst>
                                      </p:cBhvr>
                                      <p:to>
                                        <p:strVal val="visible"/>
                                      </p:to>
                                    </p:set>
                                  </p:childTnLst>
                                </p:cTn>
                              </p:par>
                            </p:childTnLst>
                          </p:cTn>
                        </p:par>
                      </p:childTnLst>
                    </p:cTn>
                  </p:par>
                  <p:par>
                    <p:cTn id="421" fill="hold">
                      <p:stCondLst>
                        <p:cond delay="indefinite"/>
                      </p:stCondLst>
                      <p:childTnLst>
                        <p:par>
                          <p:cTn id="422" fill="hold">
                            <p:stCondLst>
                              <p:cond delay="0"/>
                            </p:stCondLst>
                            <p:childTnLst>
                              <p:par>
                                <p:cTn id="423" presetID="1" presetClass="entr" presetSubtype="0" fill="hold" nodeType="clickEffect">
                                  <p:stCondLst>
                                    <p:cond delay="0"/>
                                  </p:stCondLst>
                                  <p:childTnLst>
                                    <p:set>
                                      <p:cBhvr>
                                        <p:cTn id="424" dur="1" fill="hold">
                                          <p:stCondLst>
                                            <p:cond delay="0"/>
                                          </p:stCondLst>
                                        </p:cTn>
                                        <p:tgtEl>
                                          <p:spTgt spid="35"/>
                                        </p:tgtEl>
                                        <p:attrNameLst>
                                          <p:attrName>style.visibility</p:attrName>
                                        </p:attrNameLst>
                                      </p:cBhvr>
                                      <p:to>
                                        <p:strVal val="visible"/>
                                      </p:to>
                                    </p:set>
                                  </p:childTnLst>
                                </p:cTn>
                              </p:par>
                              <p:par>
                                <p:cTn id="425" presetID="1" presetClass="entr" presetSubtype="0" fill="hold" grpId="0" nodeType="withEffect">
                                  <p:stCondLst>
                                    <p:cond delay="0"/>
                                  </p:stCondLst>
                                  <p:childTnLst>
                                    <p:set>
                                      <p:cBhvr>
                                        <p:cTn id="426" dur="1" fill="hold">
                                          <p:stCondLst>
                                            <p:cond delay="0"/>
                                          </p:stCondLst>
                                        </p:cTn>
                                        <p:tgtEl>
                                          <p:spTgt spid="121"/>
                                        </p:tgtEl>
                                        <p:attrNameLst>
                                          <p:attrName>style.visibility</p:attrName>
                                        </p:attrNameLst>
                                      </p:cBhvr>
                                      <p:to>
                                        <p:strVal val="visible"/>
                                      </p:to>
                                    </p:set>
                                  </p:childTnLst>
                                </p:cTn>
                              </p:par>
                            </p:childTnLst>
                          </p:cTn>
                        </p:par>
                      </p:childTnLst>
                    </p:cTn>
                  </p:par>
                  <p:par>
                    <p:cTn id="427" fill="hold">
                      <p:stCondLst>
                        <p:cond delay="indefinite"/>
                      </p:stCondLst>
                      <p:childTnLst>
                        <p:par>
                          <p:cTn id="428" fill="hold">
                            <p:stCondLst>
                              <p:cond delay="0"/>
                            </p:stCondLst>
                            <p:childTnLst>
                              <p:par>
                                <p:cTn id="429" presetID="1" presetClass="entr" presetSubtype="0" fill="hold" nodeType="clickEffect">
                                  <p:stCondLst>
                                    <p:cond delay="0"/>
                                  </p:stCondLst>
                                  <p:childTnLst>
                                    <p:set>
                                      <p:cBhvr>
                                        <p:cTn id="430" dur="1" fill="hold">
                                          <p:stCondLst>
                                            <p:cond delay="0"/>
                                          </p:stCondLst>
                                        </p:cTn>
                                        <p:tgtEl>
                                          <p:spTgt spid="36"/>
                                        </p:tgtEl>
                                        <p:attrNameLst>
                                          <p:attrName>style.visibility</p:attrName>
                                        </p:attrNameLst>
                                      </p:cBhvr>
                                      <p:to>
                                        <p:strVal val="visible"/>
                                      </p:to>
                                    </p:set>
                                  </p:childTnLst>
                                </p:cTn>
                              </p:par>
                              <p:par>
                                <p:cTn id="431" presetID="1" presetClass="entr" presetSubtype="0" fill="hold" nodeType="withEffect">
                                  <p:stCondLst>
                                    <p:cond delay="1500"/>
                                  </p:stCondLst>
                                  <p:childTnLst>
                                    <p:set>
                                      <p:cBhvr>
                                        <p:cTn id="432" dur="1" fill="hold">
                                          <p:stCondLst>
                                            <p:cond delay="0"/>
                                          </p:stCondLst>
                                        </p:cTn>
                                        <p:tgtEl>
                                          <p:spTgt spid="37"/>
                                        </p:tgtEl>
                                        <p:attrNameLst>
                                          <p:attrName>style.visibility</p:attrName>
                                        </p:attrNameLst>
                                      </p:cBhvr>
                                      <p:to>
                                        <p:strVal val="visible"/>
                                      </p:to>
                                    </p:set>
                                  </p:childTnLst>
                                </p:cTn>
                              </p:par>
                              <p:par>
                                <p:cTn id="433" presetID="1" presetClass="entr" presetSubtype="0" fill="hold" grpId="0" nodeType="withEffect">
                                  <p:stCondLst>
                                    <p:cond delay="2000"/>
                                  </p:stCondLst>
                                  <p:childTnLst>
                                    <p:set>
                                      <p:cBhvr>
                                        <p:cTn id="434"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0" grpId="0" animBg="1"/>
      <p:bldP spid="10" grpId="1" animBg="1"/>
      <p:bldP spid="16" grpId="0" animBg="1"/>
      <p:bldP spid="16" grpId="1" animBg="1"/>
      <p:bldP spid="18" grpId="0" animBg="1"/>
      <p:bldP spid="18" grpId="1" animBg="1"/>
      <p:bldP spid="56" grpId="0" animBg="1"/>
      <p:bldP spid="56" grpId="1" animBg="1"/>
      <p:bldP spid="149" grpId="0" animBg="1"/>
      <p:bldP spid="149" grpId="1" animBg="1"/>
      <p:bldP spid="148" grpId="0" animBg="1"/>
      <p:bldP spid="148" grpId="1" animBg="1"/>
      <p:bldP spid="146" grpId="0" animBg="1"/>
      <p:bldP spid="146" grpId="1" animBg="1"/>
      <p:bldP spid="153" grpId="0" animBg="1"/>
      <p:bldP spid="153" grpId="1" animBg="1"/>
      <p:bldP spid="154" grpId="0" animBg="1"/>
      <p:bldP spid="154" grpId="1" animBg="1"/>
      <p:bldP spid="155" grpId="0" animBg="1"/>
      <p:bldP spid="155" grpId="1" animBg="1"/>
      <p:bldP spid="166" grpId="0" animBg="1"/>
      <p:bldP spid="166" grpId="1" animBg="1"/>
      <p:bldP spid="167" grpId="0" animBg="1"/>
      <p:bldP spid="167" grpId="1" animBg="1"/>
      <p:bldP spid="168" grpId="0" animBg="1"/>
      <p:bldP spid="168" grpId="1" animBg="1"/>
      <p:bldP spid="165" grpId="0" animBg="1"/>
      <p:bldP spid="165" grpId="1" animBg="1"/>
      <p:bldP spid="72" grpId="0" animBg="1"/>
      <p:bldP spid="72" grpId="1" animBg="1"/>
      <p:bldP spid="73" grpId="0" animBg="1"/>
      <p:bldP spid="73" grpId="1" animBg="1"/>
      <p:bldP spid="70" grpId="0" animBg="1"/>
      <p:bldP spid="70" grpId="1" animBg="1"/>
      <p:bldP spid="123" grpId="0" animBg="1"/>
      <p:bldP spid="124" grpId="0" animBg="1"/>
      <p:bldP spid="125" grpId="0" animBg="1"/>
      <p:bldP spid="75" grpId="0" animBg="1"/>
      <p:bldP spid="76" grpId="0" animBg="1"/>
      <p:bldP spid="77" grpId="0" animBg="1"/>
      <p:bldP spid="79" grpId="0" animBg="1"/>
      <p:bldP spid="84" grpId="0" animBg="1"/>
      <p:bldP spid="84" grpId="1" animBg="1"/>
      <p:bldP spid="85" grpId="0" animBg="1"/>
      <p:bldP spid="85" grpId="1" animBg="1"/>
      <p:bldP spid="86" grpId="0" animBg="1"/>
      <p:bldP spid="86" grpId="1" animBg="1"/>
      <p:bldP spid="87" grpId="0" animBg="1"/>
      <p:bldP spid="34" grpId="0" animBg="1"/>
      <p:bldP spid="91" grpId="0" animBg="1"/>
      <p:bldP spid="92" grpId="0" animBg="1"/>
      <p:bldP spid="92" grpId="1" animBg="1"/>
      <p:bldP spid="93" grpId="0" animBg="1"/>
      <p:bldP spid="93" grpId="1" animBg="1"/>
      <p:bldP spid="94" grpId="0" animBg="1"/>
      <p:bldP spid="95" grpId="0" animBg="1"/>
      <p:bldP spid="96" grpId="0" animBg="1"/>
      <p:bldP spid="126" grpId="0" animBg="1"/>
      <p:bldP spid="97" grpId="0" animBg="1"/>
      <p:bldP spid="99" grpId="0" animBg="1"/>
      <p:bldP spid="98" grpId="0" animBg="1"/>
      <p:bldP spid="127" grpId="0" animBg="1"/>
      <p:bldP spid="100" grpId="0" animBg="1"/>
      <p:bldP spid="100" grpId="1" animBg="1"/>
      <p:bldP spid="101" grpId="0" animBg="1"/>
      <p:bldP spid="102" grpId="0" animBg="1"/>
      <p:bldP spid="103" grpId="0" animBg="1"/>
      <p:bldP spid="104" grpId="0" animBg="1"/>
      <p:bldP spid="105" grpId="0" animBg="1"/>
      <p:bldP spid="105" grpId="1" animBg="1"/>
      <p:bldP spid="107" grpId="0" animBg="1"/>
      <p:bldP spid="107" grpId="1" animBg="1"/>
      <p:bldP spid="110" grpId="0" animBg="1"/>
      <p:bldP spid="137" grpId="0" animBg="1"/>
      <p:bldP spid="111" grpId="0" animBg="1"/>
      <p:bldP spid="152" grpId="0" animBg="1"/>
      <p:bldP spid="162" grpId="0" animBg="1"/>
      <p:bldP spid="162" grpId="1" animBg="1"/>
      <p:bldP spid="160" grpId="0" animBg="1"/>
      <p:bldP spid="159" grpId="0" animBg="1"/>
      <p:bldP spid="112" grpId="0" animBg="1"/>
      <p:bldP spid="112" grpId="1" animBg="1"/>
      <p:bldP spid="113" grpId="0" animBg="1"/>
      <p:bldP spid="113" grpId="1" animBg="1"/>
      <p:bldP spid="114" grpId="0" animBg="1"/>
      <p:bldP spid="115" grpId="0" animBg="1"/>
      <p:bldP spid="116" grpId="0" animBg="1"/>
      <p:bldP spid="117" grpId="0" animBg="1"/>
      <p:bldP spid="128" grpId="0" animBg="1"/>
      <p:bldP spid="129" grpId="0" animBg="1"/>
      <p:bldP spid="118" grpId="0" animBg="1"/>
      <p:bldP spid="119" grpId="0" animBg="1"/>
      <p:bldP spid="130" grpId="0" animBg="1"/>
      <p:bldP spid="120" grpId="0" animBg="1"/>
      <p:bldP spid="121" grpId="0" animBg="1"/>
      <p:bldP spid="1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C16B1D97-F2A8-4ED7-9F77-CC74F5CDE6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834" y="6614861"/>
            <a:ext cx="628972" cy="242770"/>
          </a:xfrm>
        </p:spPr>
      </p:pic>
      <p:sp>
        <p:nvSpPr>
          <p:cNvPr id="4" name="Footer Placeholder 3">
            <a:extLst>
              <a:ext uri="{FF2B5EF4-FFF2-40B4-BE49-F238E27FC236}">
                <a16:creationId xmlns:a16="http://schemas.microsoft.com/office/drawing/2014/main" id="{920A603A-2DE5-4C4B-AA26-3B41AF5486CD}"/>
              </a:ext>
            </a:extLst>
          </p:cNvPr>
          <p:cNvSpPr>
            <a:spLocks noGrp="1"/>
          </p:cNvSpPr>
          <p:nvPr>
            <p:ph type="ftr" sz="quarter" idx="11"/>
          </p:nvPr>
        </p:nvSpPr>
        <p:spPr>
          <a:xfrm>
            <a:off x="-165754" y="6591766"/>
            <a:ext cx="4114800" cy="365125"/>
          </a:xfrm>
        </p:spPr>
        <p:txBody>
          <a:bodyPr/>
          <a:lstStyle/>
          <a:p>
            <a:r>
              <a:rPr lang="en-GB"/>
              <a:t>Trend Care Systems Pty Ltd 2020</a:t>
            </a:r>
            <a:endParaRPr lang="en-AU"/>
          </a:p>
        </p:txBody>
      </p:sp>
      <p:sp>
        <p:nvSpPr>
          <p:cNvPr id="12" name="Slide Number Placeholder 11">
            <a:extLst>
              <a:ext uri="{FF2B5EF4-FFF2-40B4-BE49-F238E27FC236}">
                <a16:creationId xmlns:a16="http://schemas.microsoft.com/office/drawing/2014/main" id="{5B36FE44-D7A4-410B-8D56-80F2B061CE99}"/>
              </a:ext>
            </a:extLst>
          </p:cNvPr>
          <p:cNvSpPr>
            <a:spLocks noGrp="1"/>
          </p:cNvSpPr>
          <p:nvPr>
            <p:ph type="sldNum" sz="quarter" idx="12"/>
          </p:nvPr>
        </p:nvSpPr>
        <p:spPr>
          <a:xfrm>
            <a:off x="8610600" y="6356350"/>
            <a:ext cx="2743200" cy="365125"/>
          </a:xfrm>
        </p:spPr>
        <p:txBody>
          <a:bodyPr/>
          <a:lstStyle/>
          <a:p>
            <a:fld id="{11A61DAD-6A46-4001-AD08-8C0C01E93E80}" type="slidenum">
              <a:rPr lang="en-AU" smtClean="0"/>
              <a:t>5</a:t>
            </a:fld>
            <a:endParaRPr lang="en-AU"/>
          </a:p>
        </p:txBody>
      </p:sp>
      <p:sp>
        <p:nvSpPr>
          <p:cNvPr id="14" name="Title 1">
            <a:extLst>
              <a:ext uri="{FF2B5EF4-FFF2-40B4-BE49-F238E27FC236}">
                <a16:creationId xmlns:a16="http://schemas.microsoft.com/office/drawing/2014/main" id="{41F0FD46-050C-46EA-A8D2-FEAA80C140A4}"/>
              </a:ext>
            </a:extLst>
          </p:cNvPr>
          <p:cNvSpPr>
            <a:spLocks noGrp="1"/>
          </p:cNvSpPr>
          <p:nvPr>
            <p:ph type="title"/>
          </p:nvPr>
        </p:nvSpPr>
        <p:spPr>
          <a:xfrm>
            <a:off x="321564" y="320040"/>
            <a:ext cx="2133600" cy="369332"/>
          </a:xfrm>
        </p:spPr>
        <p:txBody>
          <a:bodyPr>
            <a:normAutofit fontScale="90000"/>
          </a:bodyPr>
          <a:lstStyle/>
          <a:p>
            <a:r>
              <a:rPr lang="en-AU" sz="1800" b="1"/>
              <a:t>Allocate - Patient Diets</a:t>
            </a:r>
          </a:p>
        </p:txBody>
      </p:sp>
      <p:pic>
        <p:nvPicPr>
          <p:cNvPr id="2" name="Picture 1">
            <a:extLst>
              <a:ext uri="{FF2B5EF4-FFF2-40B4-BE49-F238E27FC236}">
                <a16:creationId xmlns:a16="http://schemas.microsoft.com/office/drawing/2014/main" id="{D8C046D4-A193-4455-B875-758BC1E79E09}"/>
              </a:ext>
            </a:extLst>
          </p:cNvPr>
          <p:cNvPicPr>
            <a:picLocks noChangeAspect="1"/>
          </p:cNvPicPr>
          <p:nvPr/>
        </p:nvPicPr>
        <p:blipFill rotWithShape="1">
          <a:blip r:embed="rId3"/>
          <a:srcRect l="216" t="915" r="884" b="915"/>
          <a:stretch/>
        </p:blipFill>
        <p:spPr>
          <a:xfrm>
            <a:off x="590400" y="633600"/>
            <a:ext cx="11008800" cy="5594400"/>
          </a:xfrm>
          <a:prstGeom prst="rect">
            <a:avLst/>
          </a:prstGeom>
          <a:ln w="19050">
            <a:solidFill>
              <a:schemeClr val="tx1"/>
            </a:solidFill>
          </a:ln>
        </p:spPr>
      </p:pic>
      <p:pic>
        <p:nvPicPr>
          <p:cNvPr id="3" name="Picture 2">
            <a:extLst>
              <a:ext uri="{FF2B5EF4-FFF2-40B4-BE49-F238E27FC236}">
                <a16:creationId xmlns:a16="http://schemas.microsoft.com/office/drawing/2014/main" id="{89DC0CC4-DBA3-40A4-A81F-E607387F7FDE}"/>
              </a:ext>
            </a:extLst>
          </p:cNvPr>
          <p:cNvPicPr>
            <a:picLocks noChangeAspect="1"/>
          </p:cNvPicPr>
          <p:nvPr/>
        </p:nvPicPr>
        <p:blipFill rotWithShape="1">
          <a:blip r:embed="rId4"/>
          <a:srcRect l="216" t="915" r="884" b="915"/>
          <a:stretch/>
        </p:blipFill>
        <p:spPr>
          <a:xfrm>
            <a:off x="590400" y="633600"/>
            <a:ext cx="11008800" cy="5594400"/>
          </a:xfrm>
          <a:prstGeom prst="rect">
            <a:avLst/>
          </a:prstGeom>
          <a:ln w="19050">
            <a:solidFill>
              <a:schemeClr val="tx1"/>
            </a:solidFill>
          </a:ln>
        </p:spPr>
      </p:pic>
      <p:grpSp>
        <p:nvGrpSpPr>
          <p:cNvPr id="10" name="Group 9">
            <a:extLst>
              <a:ext uri="{FF2B5EF4-FFF2-40B4-BE49-F238E27FC236}">
                <a16:creationId xmlns:a16="http://schemas.microsoft.com/office/drawing/2014/main" id="{E7074049-E5AB-4208-BD1C-019FD386C180}"/>
              </a:ext>
            </a:extLst>
          </p:cNvPr>
          <p:cNvGrpSpPr/>
          <p:nvPr/>
        </p:nvGrpSpPr>
        <p:grpSpPr>
          <a:xfrm>
            <a:off x="1038225" y="962025"/>
            <a:ext cx="8924925" cy="2575441"/>
            <a:chOff x="838200" y="885825"/>
            <a:chExt cx="8924925" cy="2575441"/>
          </a:xfrm>
        </p:grpSpPr>
        <p:sp>
          <p:nvSpPr>
            <p:cNvPr id="11" name="Rectangle 10">
              <a:extLst>
                <a:ext uri="{FF2B5EF4-FFF2-40B4-BE49-F238E27FC236}">
                  <a16:creationId xmlns:a16="http://schemas.microsoft.com/office/drawing/2014/main" id="{896FE3F4-F75D-43D9-A20C-FBD0802E3DD6}"/>
                </a:ext>
              </a:extLst>
            </p:cNvPr>
            <p:cNvSpPr/>
            <p:nvPr/>
          </p:nvSpPr>
          <p:spPr>
            <a:xfrm>
              <a:off x="3742036" y="3091934"/>
              <a:ext cx="4403128" cy="369332"/>
            </a:xfrm>
            <a:prstGeom prst="rect">
              <a:avLst/>
            </a:prstGeom>
            <a:solidFill>
              <a:schemeClr val="bg1"/>
            </a:solidFill>
            <a:ln>
              <a:solidFill>
                <a:schemeClr val="tx1"/>
              </a:solidFill>
            </a:ln>
          </p:spPr>
          <p:txBody>
            <a:bodyPr wrap="none" lIns="91440" tIns="45720" rIns="91440" bIns="45720">
              <a:spAutoFit/>
            </a:bodyPr>
            <a:lstStyle/>
            <a:p>
              <a:r>
                <a:rPr lang="en-US" b="0" cap="none" spc="0">
                  <a:ln w="0"/>
                  <a:solidFill>
                    <a:schemeClr val="tx1"/>
                  </a:solidFill>
                </a:rPr>
                <a:t>References to ‘Shift’ have changed to: </a:t>
              </a:r>
              <a:r>
                <a:rPr lang="en-US" b="1" cap="none" spc="0">
                  <a:ln w="0"/>
                  <a:solidFill>
                    <a:schemeClr val="tx1"/>
                  </a:solidFill>
                </a:rPr>
                <a:t>Period</a:t>
              </a:r>
            </a:p>
          </p:txBody>
        </p:sp>
        <p:cxnSp>
          <p:nvCxnSpPr>
            <p:cNvPr id="13" name="Straight Arrow Connector 12">
              <a:extLst>
                <a:ext uri="{FF2B5EF4-FFF2-40B4-BE49-F238E27FC236}">
                  <a16:creationId xmlns:a16="http://schemas.microsoft.com/office/drawing/2014/main" id="{2DB370E0-0170-49C6-B22F-C54417A6C460}"/>
                </a:ext>
              </a:extLst>
            </p:cNvPr>
            <p:cNvCxnSpPr>
              <a:cxnSpLocks/>
              <a:stCxn id="11" idx="0"/>
            </p:cNvCxnSpPr>
            <p:nvPr/>
          </p:nvCxnSpPr>
          <p:spPr>
            <a:xfrm flipV="1">
              <a:off x="5943600" y="885825"/>
              <a:ext cx="3819525" cy="220610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537706C-3B19-49B5-83BB-60F045A87BAD}"/>
                </a:ext>
              </a:extLst>
            </p:cNvPr>
            <p:cNvCxnSpPr>
              <a:cxnSpLocks/>
              <a:stCxn id="11" idx="0"/>
            </p:cNvCxnSpPr>
            <p:nvPr/>
          </p:nvCxnSpPr>
          <p:spPr>
            <a:xfrm flipH="1" flipV="1">
              <a:off x="838200" y="1143000"/>
              <a:ext cx="5105400" cy="194893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BA914B2E-39AE-47CA-B617-52F7594BE467}"/>
              </a:ext>
            </a:extLst>
          </p:cNvPr>
          <p:cNvGrpSpPr/>
          <p:nvPr/>
        </p:nvGrpSpPr>
        <p:grpSpPr>
          <a:xfrm>
            <a:off x="2552701" y="4144069"/>
            <a:ext cx="6033759" cy="1818581"/>
            <a:chOff x="2400301" y="3991669"/>
            <a:chExt cx="6033759" cy="1818581"/>
          </a:xfrm>
        </p:grpSpPr>
        <p:sp>
          <p:nvSpPr>
            <p:cNvPr id="18" name="Rectangle 17">
              <a:extLst>
                <a:ext uri="{FF2B5EF4-FFF2-40B4-BE49-F238E27FC236}">
                  <a16:creationId xmlns:a16="http://schemas.microsoft.com/office/drawing/2014/main" id="{B5B8941B-9240-40EB-BDC8-E9A139F68AC1}"/>
                </a:ext>
              </a:extLst>
            </p:cNvPr>
            <p:cNvSpPr/>
            <p:nvPr/>
          </p:nvSpPr>
          <p:spPr>
            <a:xfrm>
              <a:off x="3438525" y="3991669"/>
              <a:ext cx="4995535" cy="369332"/>
            </a:xfrm>
            <a:prstGeom prst="rect">
              <a:avLst/>
            </a:prstGeom>
            <a:solidFill>
              <a:schemeClr val="bg1"/>
            </a:solidFill>
            <a:ln>
              <a:solidFill>
                <a:schemeClr val="tx1"/>
              </a:solidFill>
            </a:ln>
          </p:spPr>
          <p:txBody>
            <a:bodyPr wrap="none" lIns="91440" tIns="45720" rIns="91440" bIns="45720">
              <a:spAutoFit/>
            </a:bodyPr>
            <a:lstStyle/>
            <a:p>
              <a:r>
                <a:rPr lang="en-US" b="0" cap="none" spc="0">
                  <a:ln w="0"/>
                  <a:solidFill>
                    <a:schemeClr val="tx1"/>
                  </a:solidFill>
                </a:rPr>
                <a:t>References to </a:t>
              </a:r>
              <a:r>
                <a:rPr lang="en-US">
                  <a:ln w="0"/>
                </a:rPr>
                <a:t>‘Dietician’</a:t>
              </a:r>
              <a:r>
                <a:rPr lang="en-US" b="0" cap="none" spc="0">
                  <a:ln w="0"/>
                  <a:solidFill>
                    <a:schemeClr val="tx1"/>
                  </a:solidFill>
                </a:rPr>
                <a:t> have changed to: </a:t>
              </a:r>
              <a:r>
                <a:rPr lang="en-US" b="1">
                  <a:ln w="0"/>
                </a:rPr>
                <a:t>Dietitian</a:t>
              </a:r>
              <a:endParaRPr lang="en-US" b="1" cap="none" spc="0">
                <a:ln w="0"/>
                <a:solidFill>
                  <a:schemeClr val="tx1"/>
                </a:solidFill>
              </a:endParaRPr>
            </a:p>
          </p:txBody>
        </p:sp>
        <p:cxnSp>
          <p:nvCxnSpPr>
            <p:cNvPr id="19" name="Straight Arrow Connector 18">
              <a:extLst>
                <a:ext uri="{FF2B5EF4-FFF2-40B4-BE49-F238E27FC236}">
                  <a16:creationId xmlns:a16="http://schemas.microsoft.com/office/drawing/2014/main" id="{4F2C7383-788C-4631-91E5-8F8C44CF8408}"/>
                </a:ext>
              </a:extLst>
            </p:cNvPr>
            <p:cNvCxnSpPr>
              <a:cxnSpLocks/>
              <a:stCxn id="18" idx="2"/>
            </p:cNvCxnSpPr>
            <p:nvPr/>
          </p:nvCxnSpPr>
          <p:spPr>
            <a:xfrm flipH="1">
              <a:off x="2400301" y="4361001"/>
              <a:ext cx="3535992" cy="144924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9E1647D7-DC35-4772-B2D4-A77D04DFBFF2}"/>
              </a:ext>
            </a:extLst>
          </p:cNvPr>
          <p:cNvSpPr/>
          <p:nvPr/>
        </p:nvSpPr>
        <p:spPr>
          <a:xfrm>
            <a:off x="672662" y="5914334"/>
            <a:ext cx="630621" cy="216000"/>
          </a:xfrm>
          <a:prstGeom prst="rect">
            <a:avLst/>
          </a:prstGeom>
          <a:noFill/>
          <a:ln w="19050">
            <a:solidFill>
              <a:srgbClr val="FF0000"/>
            </a:solidFill>
          </a:ln>
        </p:spPr>
        <p:txBody>
          <a:bodyPr wrap="none" lIns="91440" tIns="45720" rIns="91440" bIns="45720" rtlCol="0" anchor="ctr">
            <a:spAutoFit/>
          </a:bodyPr>
          <a:lstStyle/>
          <a:p>
            <a:pPr algn="ctr"/>
            <a:endParaRPr lang="en-AU" b="0" cap="none" spc="0">
              <a:ln w="0"/>
              <a:solidFill>
                <a:schemeClr val="tx1"/>
              </a:solidFill>
            </a:endParaRPr>
          </a:p>
        </p:txBody>
      </p:sp>
      <p:pic>
        <p:nvPicPr>
          <p:cNvPr id="22" name="Picture 21">
            <a:extLst>
              <a:ext uri="{FF2B5EF4-FFF2-40B4-BE49-F238E27FC236}">
                <a16:creationId xmlns:a16="http://schemas.microsoft.com/office/drawing/2014/main" id="{6748DA93-BE71-4C8A-A3CF-8A253F4EA95C}"/>
              </a:ext>
            </a:extLst>
          </p:cNvPr>
          <p:cNvPicPr>
            <a:picLocks noChangeAspect="1"/>
          </p:cNvPicPr>
          <p:nvPr/>
        </p:nvPicPr>
        <p:blipFill rotWithShape="1">
          <a:blip r:embed="rId5"/>
          <a:srcRect l="216" t="915" r="884" b="915"/>
          <a:stretch/>
        </p:blipFill>
        <p:spPr>
          <a:xfrm>
            <a:off x="590400" y="633600"/>
            <a:ext cx="11008800" cy="5594400"/>
          </a:xfrm>
          <a:prstGeom prst="rect">
            <a:avLst/>
          </a:prstGeom>
          <a:ln w="19050">
            <a:solidFill>
              <a:schemeClr val="tx1"/>
            </a:solidFill>
          </a:ln>
        </p:spPr>
      </p:pic>
      <p:grpSp>
        <p:nvGrpSpPr>
          <p:cNvPr id="30" name="Group 29">
            <a:extLst>
              <a:ext uri="{FF2B5EF4-FFF2-40B4-BE49-F238E27FC236}">
                <a16:creationId xmlns:a16="http://schemas.microsoft.com/office/drawing/2014/main" id="{65BB1B1A-D0F2-41B3-BE9B-645B648DFCEB}"/>
              </a:ext>
            </a:extLst>
          </p:cNvPr>
          <p:cNvGrpSpPr/>
          <p:nvPr/>
        </p:nvGrpSpPr>
        <p:grpSpPr>
          <a:xfrm>
            <a:off x="2445129" y="4296469"/>
            <a:ext cx="7301742" cy="1342331"/>
            <a:chOff x="3743325" y="4296469"/>
            <a:chExt cx="7301742" cy="1342331"/>
          </a:xfrm>
        </p:grpSpPr>
        <p:sp>
          <p:nvSpPr>
            <p:cNvPr id="23" name="Rectangle 22">
              <a:extLst>
                <a:ext uri="{FF2B5EF4-FFF2-40B4-BE49-F238E27FC236}">
                  <a16:creationId xmlns:a16="http://schemas.microsoft.com/office/drawing/2014/main" id="{35F5DE76-06D5-4302-BF0B-A331ACE23141}"/>
                </a:ext>
              </a:extLst>
            </p:cNvPr>
            <p:cNvSpPr/>
            <p:nvPr/>
          </p:nvSpPr>
          <p:spPr>
            <a:xfrm>
              <a:off x="3743325" y="4296469"/>
              <a:ext cx="7301742" cy="369332"/>
            </a:xfrm>
            <a:prstGeom prst="rect">
              <a:avLst/>
            </a:prstGeom>
            <a:solidFill>
              <a:schemeClr val="bg1"/>
            </a:solidFill>
            <a:ln>
              <a:solidFill>
                <a:schemeClr val="tx1"/>
              </a:solidFill>
            </a:ln>
          </p:spPr>
          <p:txBody>
            <a:bodyPr wrap="none" lIns="91440" tIns="45720" rIns="91440" bIns="45720">
              <a:spAutoFit/>
            </a:bodyPr>
            <a:lstStyle/>
            <a:p>
              <a:r>
                <a:rPr lang="en-US" b="0" cap="none" spc="0">
                  <a:ln w="0"/>
                  <a:solidFill>
                    <a:schemeClr val="tx1"/>
                  </a:solidFill>
                </a:rPr>
                <a:t>Option: </a:t>
              </a:r>
              <a:r>
                <a:rPr lang="en-US" b="1" cap="none" spc="0">
                  <a:ln w="0"/>
                  <a:solidFill>
                    <a:schemeClr val="tx1"/>
                  </a:solidFill>
                </a:rPr>
                <a:t>Remove Nutrition Indicator </a:t>
              </a:r>
              <a:r>
                <a:rPr lang="en-US" cap="none" spc="0">
                  <a:ln w="0"/>
                  <a:solidFill>
                    <a:schemeClr val="tx1"/>
                  </a:solidFill>
                </a:rPr>
                <a:t>has been added to the Diet Order Form</a:t>
              </a:r>
              <a:endParaRPr lang="en-US" b="1" cap="none" spc="0">
                <a:ln w="0"/>
                <a:solidFill>
                  <a:schemeClr val="tx1"/>
                </a:solidFill>
              </a:endParaRPr>
            </a:p>
          </p:txBody>
        </p:sp>
        <p:cxnSp>
          <p:nvCxnSpPr>
            <p:cNvPr id="27" name="Straight Arrow Connector 26">
              <a:extLst>
                <a:ext uri="{FF2B5EF4-FFF2-40B4-BE49-F238E27FC236}">
                  <a16:creationId xmlns:a16="http://schemas.microsoft.com/office/drawing/2014/main" id="{C6CC91C7-EC7C-4E78-81AB-9C9C360FD048}"/>
                </a:ext>
              </a:extLst>
            </p:cNvPr>
            <p:cNvCxnSpPr>
              <a:cxnSpLocks/>
              <a:stCxn id="23" idx="2"/>
            </p:cNvCxnSpPr>
            <p:nvPr/>
          </p:nvCxnSpPr>
          <p:spPr>
            <a:xfrm>
              <a:off x="7394196" y="4665801"/>
              <a:ext cx="3650871" cy="97299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00616B68-0869-4E46-A976-68A0230F04BE}"/>
              </a:ext>
            </a:extLst>
          </p:cNvPr>
          <p:cNvSpPr/>
          <p:nvPr/>
        </p:nvSpPr>
        <p:spPr>
          <a:xfrm>
            <a:off x="10867697" y="5935354"/>
            <a:ext cx="630621" cy="234000"/>
          </a:xfrm>
          <a:prstGeom prst="rect">
            <a:avLst/>
          </a:prstGeom>
          <a:noFill/>
          <a:ln w="19050">
            <a:solidFill>
              <a:srgbClr val="FF0000"/>
            </a:solidFill>
          </a:ln>
        </p:spPr>
        <p:txBody>
          <a:bodyPr wrap="none" lIns="91440" tIns="45720" rIns="91440" bIns="45720" rtlCol="0" anchor="ctr">
            <a:spAutoFit/>
          </a:bodyPr>
          <a:lstStyle/>
          <a:p>
            <a:pPr algn="ctr"/>
            <a:endParaRPr lang="en-AU" b="0" cap="none" spc="0">
              <a:ln w="0"/>
              <a:solidFill>
                <a:schemeClr val="tx1"/>
              </a:solidFill>
            </a:endParaRPr>
          </a:p>
        </p:txBody>
      </p:sp>
    </p:spTree>
    <p:extLst>
      <p:ext uri="{BB962C8B-B14F-4D97-AF65-F5344CB8AC3E}">
        <p14:creationId xmlns:p14="http://schemas.microsoft.com/office/powerpoint/2010/main" val="160599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xit" presetSubtype="0" fill="hold" nodeType="withEffect">
                                  <p:stCondLst>
                                    <p:cond delay="200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nodeType="withEffect">
                                  <p:stCondLst>
                                    <p:cond delay="200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300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150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C16B1D97-F2A8-4ED7-9F77-CC74F5CDE6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834" y="6614861"/>
            <a:ext cx="628972" cy="242770"/>
          </a:xfrm>
        </p:spPr>
      </p:pic>
      <p:sp>
        <p:nvSpPr>
          <p:cNvPr id="4" name="Footer Placeholder 3">
            <a:extLst>
              <a:ext uri="{FF2B5EF4-FFF2-40B4-BE49-F238E27FC236}">
                <a16:creationId xmlns:a16="http://schemas.microsoft.com/office/drawing/2014/main" id="{920A603A-2DE5-4C4B-AA26-3B41AF5486CD}"/>
              </a:ext>
            </a:extLst>
          </p:cNvPr>
          <p:cNvSpPr>
            <a:spLocks noGrp="1"/>
          </p:cNvSpPr>
          <p:nvPr>
            <p:ph type="ftr" sz="quarter" idx="11"/>
          </p:nvPr>
        </p:nvSpPr>
        <p:spPr>
          <a:xfrm>
            <a:off x="-165754" y="6591766"/>
            <a:ext cx="4114800" cy="365125"/>
          </a:xfrm>
        </p:spPr>
        <p:txBody>
          <a:bodyPr/>
          <a:lstStyle/>
          <a:p>
            <a:r>
              <a:rPr lang="en-GB"/>
              <a:t>Trend Care Systems Pty Ltd 2020</a:t>
            </a:r>
            <a:endParaRPr lang="en-AU"/>
          </a:p>
        </p:txBody>
      </p:sp>
      <p:sp>
        <p:nvSpPr>
          <p:cNvPr id="12" name="Slide Number Placeholder 11">
            <a:extLst>
              <a:ext uri="{FF2B5EF4-FFF2-40B4-BE49-F238E27FC236}">
                <a16:creationId xmlns:a16="http://schemas.microsoft.com/office/drawing/2014/main" id="{5B36FE44-D7A4-410B-8D56-80F2B061CE99}"/>
              </a:ext>
            </a:extLst>
          </p:cNvPr>
          <p:cNvSpPr>
            <a:spLocks noGrp="1"/>
          </p:cNvSpPr>
          <p:nvPr>
            <p:ph type="sldNum" sz="quarter" idx="12"/>
          </p:nvPr>
        </p:nvSpPr>
        <p:spPr>
          <a:xfrm>
            <a:off x="8610600" y="6356350"/>
            <a:ext cx="2743200" cy="365125"/>
          </a:xfrm>
        </p:spPr>
        <p:txBody>
          <a:bodyPr/>
          <a:lstStyle/>
          <a:p>
            <a:fld id="{11A61DAD-6A46-4001-AD08-8C0C01E93E80}" type="slidenum">
              <a:rPr lang="en-AU" smtClean="0"/>
              <a:t>6</a:t>
            </a:fld>
            <a:endParaRPr lang="en-AU"/>
          </a:p>
        </p:txBody>
      </p:sp>
      <p:sp>
        <p:nvSpPr>
          <p:cNvPr id="14" name="Title 1">
            <a:extLst>
              <a:ext uri="{FF2B5EF4-FFF2-40B4-BE49-F238E27FC236}">
                <a16:creationId xmlns:a16="http://schemas.microsoft.com/office/drawing/2014/main" id="{41F0FD46-050C-46EA-A8D2-FEAA80C140A4}"/>
              </a:ext>
            </a:extLst>
          </p:cNvPr>
          <p:cNvSpPr>
            <a:spLocks noGrp="1"/>
          </p:cNvSpPr>
          <p:nvPr>
            <p:ph type="title"/>
          </p:nvPr>
        </p:nvSpPr>
        <p:spPr>
          <a:xfrm>
            <a:off x="340226" y="385358"/>
            <a:ext cx="2418184" cy="258458"/>
          </a:xfrm>
        </p:spPr>
        <p:txBody>
          <a:bodyPr>
            <a:noAutofit/>
          </a:bodyPr>
          <a:lstStyle/>
          <a:p>
            <a:r>
              <a:rPr lang="en-AU" sz="1600" b="1"/>
              <a:t>Allocate Patient Conditions</a:t>
            </a:r>
          </a:p>
        </p:txBody>
      </p:sp>
      <p:pic>
        <p:nvPicPr>
          <p:cNvPr id="3" name="Picture 2">
            <a:extLst>
              <a:ext uri="{FF2B5EF4-FFF2-40B4-BE49-F238E27FC236}">
                <a16:creationId xmlns:a16="http://schemas.microsoft.com/office/drawing/2014/main" id="{F744B6E7-0A11-463E-9089-ACD79C0AD512}"/>
              </a:ext>
            </a:extLst>
          </p:cNvPr>
          <p:cNvPicPr>
            <a:picLocks noChangeAspect="1"/>
          </p:cNvPicPr>
          <p:nvPr/>
        </p:nvPicPr>
        <p:blipFill rotWithShape="1">
          <a:blip r:embed="rId3"/>
          <a:srcRect l="216" t="916" r="884" b="916"/>
          <a:stretch/>
        </p:blipFill>
        <p:spPr>
          <a:xfrm>
            <a:off x="590400" y="633600"/>
            <a:ext cx="11008800" cy="5594400"/>
          </a:xfrm>
          <a:prstGeom prst="rect">
            <a:avLst/>
          </a:prstGeom>
          <a:ln w="19050">
            <a:solidFill>
              <a:schemeClr val="tx1"/>
            </a:solidFill>
          </a:ln>
        </p:spPr>
      </p:pic>
      <p:pic>
        <p:nvPicPr>
          <p:cNvPr id="2" name="Picture 1">
            <a:extLst>
              <a:ext uri="{FF2B5EF4-FFF2-40B4-BE49-F238E27FC236}">
                <a16:creationId xmlns:a16="http://schemas.microsoft.com/office/drawing/2014/main" id="{00D14A64-8EA7-4134-B472-C67C4899C802}"/>
              </a:ext>
            </a:extLst>
          </p:cNvPr>
          <p:cNvPicPr>
            <a:picLocks noChangeAspect="1"/>
          </p:cNvPicPr>
          <p:nvPr/>
        </p:nvPicPr>
        <p:blipFill rotWithShape="1">
          <a:blip r:embed="rId4"/>
          <a:srcRect l="216" t="915" r="884" b="915"/>
          <a:stretch/>
        </p:blipFill>
        <p:spPr>
          <a:xfrm>
            <a:off x="590400" y="633600"/>
            <a:ext cx="11008800" cy="5594400"/>
          </a:xfrm>
          <a:prstGeom prst="rect">
            <a:avLst/>
          </a:prstGeom>
          <a:ln w="19050">
            <a:solidFill>
              <a:schemeClr val="tx1"/>
            </a:solidFill>
          </a:ln>
        </p:spPr>
      </p:pic>
      <p:grpSp>
        <p:nvGrpSpPr>
          <p:cNvPr id="9" name="Group 8">
            <a:extLst>
              <a:ext uri="{FF2B5EF4-FFF2-40B4-BE49-F238E27FC236}">
                <a16:creationId xmlns:a16="http://schemas.microsoft.com/office/drawing/2014/main" id="{ABB3587B-7A85-4AEE-ADE7-A59DB165E1AD}"/>
              </a:ext>
            </a:extLst>
          </p:cNvPr>
          <p:cNvGrpSpPr/>
          <p:nvPr/>
        </p:nvGrpSpPr>
        <p:grpSpPr>
          <a:xfrm>
            <a:off x="1030147" y="960700"/>
            <a:ext cx="8843058" cy="2652966"/>
            <a:chOff x="877747" y="808300"/>
            <a:chExt cx="8843058" cy="2652966"/>
          </a:xfrm>
        </p:grpSpPr>
        <p:sp>
          <p:nvSpPr>
            <p:cNvPr id="10" name="Rectangle 9">
              <a:extLst>
                <a:ext uri="{FF2B5EF4-FFF2-40B4-BE49-F238E27FC236}">
                  <a16:creationId xmlns:a16="http://schemas.microsoft.com/office/drawing/2014/main" id="{04029034-4678-442F-85FB-CAC84A8A5106}"/>
                </a:ext>
              </a:extLst>
            </p:cNvPr>
            <p:cNvSpPr/>
            <p:nvPr/>
          </p:nvSpPr>
          <p:spPr>
            <a:xfrm>
              <a:off x="3742036" y="3091934"/>
              <a:ext cx="4403128" cy="369332"/>
            </a:xfrm>
            <a:prstGeom prst="rect">
              <a:avLst/>
            </a:prstGeom>
            <a:solidFill>
              <a:schemeClr val="bg1"/>
            </a:solidFill>
            <a:ln>
              <a:solidFill>
                <a:schemeClr val="tx1"/>
              </a:solidFill>
            </a:ln>
          </p:spPr>
          <p:txBody>
            <a:bodyPr wrap="none" lIns="91440" tIns="45720" rIns="91440" bIns="45720">
              <a:spAutoFit/>
            </a:bodyPr>
            <a:lstStyle/>
            <a:p>
              <a:r>
                <a:rPr lang="en-US" b="0" cap="none" spc="0">
                  <a:ln w="0"/>
                  <a:solidFill>
                    <a:schemeClr val="tx1"/>
                  </a:solidFill>
                </a:rPr>
                <a:t>References to ‘Shift’ have changed to: </a:t>
              </a:r>
              <a:r>
                <a:rPr lang="en-US" b="1" cap="none" spc="0">
                  <a:ln w="0"/>
                  <a:solidFill>
                    <a:schemeClr val="tx1"/>
                  </a:solidFill>
                </a:rPr>
                <a:t>Period</a:t>
              </a:r>
            </a:p>
          </p:txBody>
        </p:sp>
        <p:cxnSp>
          <p:nvCxnSpPr>
            <p:cNvPr id="11" name="Straight Arrow Connector 10">
              <a:extLst>
                <a:ext uri="{FF2B5EF4-FFF2-40B4-BE49-F238E27FC236}">
                  <a16:creationId xmlns:a16="http://schemas.microsoft.com/office/drawing/2014/main" id="{E8837726-94D1-4828-B1B4-1F94B15F0623}"/>
                </a:ext>
              </a:extLst>
            </p:cNvPr>
            <p:cNvCxnSpPr>
              <a:cxnSpLocks/>
              <a:stCxn id="10" idx="0"/>
            </p:cNvCxnSpPr>
            <p:nvPr/>
          </p:nvCxnSpPr>
          <p:spPr>
            <a:xfrm flipV="1">
              <a:off x="5943600" y="808300"/>
              <a:ext cx="3777205" cy="228363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46C7EB6-5222-425F-8CEC-139F1DB36651}"/>
                </a:ext>
              </a:extLst>
            </p:cNvPr>
            <p:cNvCxnSpPr>
              <a:cxnSpLocks/>
              <a:stCxn id="10" idx="0"/>
            </p:cNvCxnSpPr>
            <p:nvPr/>
          </p:nvCxnSpPr>
          <p:spPr>
            <a:xfrm flipH="1" flipV="1">
              <a:off x="877747" y="1167114"/>
              <a:ext cx="5065853" cy="19248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2F5BAB9F-66BC-4D64-8FA3-2CDF5E17F7DA}"/>
              </a:ext>
            </a:extLst>
          </p:cNvPr>
          <p:cNvSpPr/>
          <p:nvPr/>
        </p:nvSpPr>
        <p:spPr>
          <a:xfrm>
            <a:off x="10938129" y="5911196"/>
            <a:ext cx="630621" cy="216000"/>
          </a:xfrm>
          <a:prstGeom prst="rect">
            <a:avLst/>
          </a:prstGeom>
          <a:noFill/>
          <a:ln w="19050">
            <a:solidFill>
              <a:srgbClr val="FF0000"/>
            </a:solidFill>
          </a:ln>
        </p:spPr>
        <p:txBody>
          <a:bodyPr wrap="none" lIns="91440" tIns="45720" rIns="91440" bIns="45720" rtlCol="0" anchor="ctr">
            <a:spAutoFit/>
          </a:bodyPr>
          <a:lstStyle/>
          <a:p>
            <a:pPr algn="ctr"/>
            <a:endParaRPr lang="en-AU" b="0" cap="none" spc="0">
              <a:ln w="0"/>
              <a:solidFill>
                <a:schemeClr val="tx1"/>
              </a:solidFill>
            </a:endParaRPr>
          </a:p>
        </p:txBody>
      </p:sp>
    </p:spTree>
    <p:extLst>
      <p:ext uri="{BB962C8B-B14F-4D97-AF65-F5344CB8AC3E}">
        <p14:creationId xmlns:p14="http://schemas.microsoft.com/office/powerpoint/2010/main" val="276612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300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C16B1D97-F2A8-4ED7-9F77-CC74F5CDE6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834" y="6614861"/>
            <a:ext cx="628972" cy="242770"/>
          </a:xfrm>
        </p:spPr>
      </p:pic>
      <p:sp>
        <p:nvSpPr>
          <p:cNvPr id="4" name="Footer Placeholder 3">
            <a:extLst>
              <a:ext uri="{FF2B5EF4-FFF2-40B4-BE49-F238E27FC236}">
                <a16:creationId xmlns:a16="http://schemas.microsoft.com/office/drawing/2014/main" id="{920A603A-2DE5-4C4B-AA26-3B41AF5486CD}"/>
              </a:ext>
            </a:extLst>
          </p:cNvPr>
          <p:cNvSpPr>
            <a:spLocks noGrp="1"/>
          </p:cNvSpPr>
          <p:nvPr>
            <p:ph type="ftr" sz="quarter" idx="11"/>
          </p:nvPr>
        </p:nvSpPr>
        <p:spPr>
          <a:xfrm>
            <a:off x="-165754" y="6591766"/>
            <a:ext cx="4114800" cy="365125"/>
          </a:xfrm>
        </p:spPr>
        <p:txBody>
          <a:bodyPr/>
          <a:lstStyle/>
          <a:p>
            <a:r>
              <a:rPr lang="en-GB"/>
              <a:t>Trend Care Systems Pty Ltd 2020</a:t>
            </a:r>
            <a:endParaRPr lang="en-AU"/>
          </a:p>
        </p:txBody>
      </p:sp>
      <p:sp>
        <p:nvSpPr>
          <p:cNvPr id="12" name="Slide Number Placeholder 11">
            <a:extLst>
              <a:ext uri="{FF2B5EF4-FFF2-40B4-BE49-F238E27FC236}">
                <a16:creationId xmlns:a16="http://schemas.microsoft.com/office/drawing/2014/main" id="{5B36FE44-D7A4-410B-8D56-80F2B061CE99}"/>
              </a:ext>
            </a:extLst>
          </p:cNvPr>
          <p:cNvSpPr>
            <a:spLocks noGrp="1"/>
          </p:cNvSpPr>
          <p:nvPr>
            <p:ph type="sldNum" sz="quarter" idx="12"/>
          </p:nvPr>
        </p:nvSpPr>
        <p:spPr>
          <a:xfrm>
            <a:off x="8610600" y="6356350"/>
            <a:ext cx="2743200" cy="365125"/>
          </a:xfrm>
        </p:spPr>
        <p:txBody>
          <a:bodyPr/>
          <a:lstStyle/>
          <a:p>
            <a:fld id="{11A61DAD-6A46-4001-AD08-8C0C01E93E80}" type="slidenum">
              <a:rPr lang="en-AU" smtClean="0"/>
              <a:t>7</a:t>
            </a:fld>
            <a:endParaRPr lang="en-AU"/>
          </a:p>
        </p:txBody>
      </p:sp>
      <p:sp>
        <p:nvSpPr>
          <p:cNvPr id="14" name="Allied Health Register- Title">
            <a:extLst>
              <a:ext uri="{FF2B5EF4-FFF2-40B4-BE49-F238E27FC236}">
                <a16:creationId xmlns:a16="http://schemas.microsoft.com/office/drawing/2014/main" id="{41F0FD46-050C-46EA-A8D2-FEAA80C140A4}"/>
              </a:ext>
            </a:extLst>
          </p:cNvPr>
          <p:cNvSpPr>
            <a:spLocks noGrp="1"/>
          </p:cNvSpPr>
          <p:nvPr>
            <p:ph type="title"/>
          </p:nvPr>
        </p:nvSpPr>
        <p:spPr>
          <a:xfrm>
            <a:off x="389792" y="400294"/>
            <a:ext cx="2168769" cy="276713"/>
          </a:xfrm>
        </p:spPr>
        <p:txBody>
          <a:bodyPr>
            <a:normAutofit fontScale="90000"/>
          </a:bodyPr>
          <a:lstStyle/>
          <a:p>
            <a:r>
              <a:rPr lang="en-AU" sz="1800" b="1"/>
              <a:t>Allied Health Register</a:t>
            </a:r>
          </a:p>
        </p:txBody>
      </p:sp>
      <p:pic>
        <p:nvPicPr>
          <p:cNvPr id="2" name="LaunchPad">
            <a:extLst>
              <a:ext uri="{FF2B5EF4-FFF2-40B4-BE49-F238E27FC236}">
                <a16:creationId xmlns:a16="http://schemas.microsoft.com/office/drawing/2014/main" id="{A879AA13-E27E-4AE4-8B37-6B9EF438F6A3}"/>
              </a:ext>
            </a:extLst>
          </p:cNvPr>
          <p:cNvPicPr>
            <a:picLocks noChangeAspect="1"/>
          </p:cNvPicPr>
          <p:nvPr/>
        </p:nvPicPr>
        <p:blipFill rotWithShape="1">
          <a:blip r:embed="rId3">
            <a:extLst>
              <a:ext uri="{28A0092B-C50C-407E-A947-70E740481C1C}">
                <a14:useLocalDpi xmlns:a14="http://schemas.microsoft.com/office/drawing/2010/main" val="0"/>
              </a:ext>
            </a:extLst>
          </a:blip>
          <a:srcRect l="216" t="915" r="884" b="915"/>
          <a:stretch/>
        </p:blipFill>
        <p:spPr>
          <a:xfrm>
            <a:off x="590400" y="633600"/>
            <a:ext cx="11008800" cy="5594400"/>
          </a:xfrm>
          <a:prstGeom prst="rect">
            <a:avLst/>
          </a:prstGeom>
          <a:ln w="19050">
            <a:solidFill>
              <a:schemeClr val="tx1"/>
            </a:solidFill>
          </a:ln>
        </p:spPr>
      </p:pic>
      <p:pic>
        <p:nvPicPr>
          <p:cNvPr id="11" name="Allied Health Register- Select Patients">
            <a:extLst>
              <a:ext uri="{FF2B5EF4-FFF2-40B4-BE49-F238E27FC236}">
                <a16:creationId xmlns:a16="http://schemas.microsoft.com/office/drawing/2014/main" id="{F3ED4B10-BF9A-425A-B15D-44FF226E7A9F}"/>
              </a:ext>
            </a:extLst>
          </p:cNvPr>
          <p:cNvPicPr>
            <a:picLocks noChangeAspect="1"/>
          </p:cNvPicPr>
          <p:nvPr/>
        </p:nvPicPr>
        <p:blipFill rotWithShape="1">
          <a:blip r:embed="rId4">
            <a:extLst>
              <a:ext uri="{28A0092B-C50C-407E-A947-70E740481C1C}">
                <a14:useLocalDpi xmlns:a14="http://schemas.microsoft.com/office/drawing/2010/main" val="0"/>
              </a:ext>
            </a:extLst>
          </a:blip>
          <a:srcRect l="216" t="915" r="884" b="915"/>
          <a:stretch/>
        </p:blipFill>
        <p:spPr>
          <a:xfrm>
            <a:off x="590400" y="633600"/>
            <a:ext cx="11008800" cy="5594400"/>
          </a:xfrm>
          <a:prstGeom prst="rect">
            <a:avLst/>
          </a:prstGeom>
          <a:ln w="19050">
            <a:solidFill>
              <a:schemeClr val="tx1"/>
            </a:solidFill>
          </a:ln>
        </p:spPr>
      </p:pic>
      <p:pic>
        <p:nvPicPr>
          <p:cNvPr id="83" name="Picture 82">
            <a:extLst>
              <a:ext uri="{FF2B5EF4-FFF2-40B4-BE49-F238E27FC236}">
                <a16:creationId xmlns:a16="http://schemas.microsoft.com/office/drawing/2014/main" id="{B1E62BDB-5BA8-40A3-9C01-76D1B6A97733}"/>
              </a:ext>
            </a:extLst>
          </p:cNvPr>
          <p:cNvPicPr>
            <a:picLocks noChangeAspect="1"/>
          </p:cNvPicPr>
          <p:nvPr/>
        </p:nvPicPr>
        <p:blipFill>
          <a:blip r:embed="rId5"/>
          <a:stretch>
            <a:fillRect/>
          </a:stretch>
        </p:blipFill>
        <p:spPr>
          <a:xfrm>
            <a:off x="10687908" y="3392206"/>
            <a:ext cx="900000" cy="434042"/>
          </a:xfrm>
          <a:prstGeom prst="rect">
            <a:avLst/>
          </a:prstGeom>
        </p:spPr>
      </p:pic>
      <p:grpSp>
        <p:nvGrpSpPr>
          <p:cNvPr id="24" name="Group 23">
            <a:extLst>
              <a:ext uri="{FF2B5EF4-FFF2-40B4-BE49-F238E27FC236}">
                <a16:creationId xmlns:a16="http://schemas.microsoft.com/office/drawing/2014/main" id="{9BA19E1B-3188-4FF3-AB99-901F1E226BB7}"/>
              </a:ext>
            </a:extLst>
          </p:cNvPr>
          <p:cNvGrpSpPr/>
          <p:nvPr/>
        </p:nvGrpSpPr>
        <p:grpSpPr>
          <a:xfrm>
            <a:off x="1023800" y="3643952"/>
            <a:ext cx="9744284" cy="835841"/>
            <a:chOff x="1023800" y="3643952"/>
            <a:chExt cx="9744284" cy="835841"/>
          </a:xfrm>
        </p:grpSpPr>
        <p:sp>
          <p:nvSpPr>
            <p:cNvPr id="52" name="Incomplete Activities button description">
              <a:extLst>
                <a:ext uri="{FF2B5EF4-FFF2-40B4-BE49-F238E27FC236}">
                  <a16:creationId xmlns:a16="http://schemas.microsoft.com/office/drawing/2014/main" id="{3D2E287D-3D29-462F-A35B-18E051516850}"/>
                </a:ext>
              </a:extLst>
            </p:cNvPr>
            <p:cNvSpPr/>
            <p:nvPr/>
          </p:nvSpPr>
          <p:spPr>
            <a:xfrm>
              <a:off x="1023800" y="3833462"/>
              <a:ext cx="9551333" cy="646331"/>
            </a:xfrm>
            <a:prstGeom prst="rect">
              <a:avLst/>
            </a:prstGeom>
            <a:solidFill>
              <a:schemeClr val="bg1"/>
            </a:solidFill>
            <a:ln>
              <a:solidFill>
                <a:schemeClr val="tx1"/>
              </a:solidFill>
            </a:ln>
          </p:spPr>
          <p:txBody>
            <a:bodyPr wrap="none" lIns="91440" tIns="45720" rIns="91440" bIns="45720">
              <a:spAutoFit/>
            </a:bodyPr>
            <a:lstStyle/>
            <a:p>
              <a:r>
                <a:rPr lang="en-AU" dirty="0"/>
                <a:t>A </a:t>
              </a:r>
              <a:r>
                <a:rPr lang="en-AU" b="1" dirty="0"/>
                <a:t>Not Completed Activities </a:t>
              </a:r>
              <a:r>
                <a:rPr lang="en-AU" dirty="0"/>
                <a:t>button has been added to the patient list screen to display all activities</a:t>
              </a:r>
            </a:p>
            <a:p>
              <a:r>
                <a:rPr lang="en-AU" dirty="0"/>
                <a:t>not completed relevant to the group of patients visible in the list.</a:t>
              </a:r>
              <a:endParaRPr lang="en-US" b="1" cap="none" spc="0" dirty="0">
                <a:ln w="0"/>
                <a:solidFill>
                  <a:schemeClr val="tx1"/>
                </a:solidFill>
              </a:endParaRPr>
            </a:p>
          </p:txBody>
        </p:sp>
        <p:cxnSp>
          <p:nvCxnSpPr>
            <p:cNvPr id="17" name="Straight Arrow Connector 16">
              <a:extLst>
                <a:ext uri="{FF2B5EF4-FFF2-40B4-BE49-F238E27FC236}">
                  <a16:creationId xmlns:a16="http://schemas.microsoft.com/office/drawing/2014/main" id="{E7D4B28C-BB5A-4E80-8629-B03DF8285F3D}"/>
                </a:ext>
              </a:extLst>
            </p:cNvPr>
            <p:cNvCxnSpPr/>
            <p:nvPr/>
          </p:nvCxnSpPr>
          <p:spPr>
            <a:xfrm flipV="1">
              <a:off x="10194878" y="3643952"/>
              <a:ext cx="573206" cy="19106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5" name="Not completed report">
            <a:extLst>
              <a:ext uri="{FF2B5EF4-FFF2-40B4-BE49-F238E27FC236}">
                <a16:creationId xmlns:a16="http://schemas.microsoft.com/office/drawing/2014/main" id="{E12AF9D1-711B-4258-9818-244478F4EC38}"/>
              </a:ext>
            </a:extLst>
          </p:cNvPr>
          <p:cNvPicPr>
            <a:picLocks noChangeAspect="1"/>
          </p:cNvPicPr>
          <p:nvPr/>
        </p:nvPicPr>
        <p:blipFill rotWithShape="1">
          <a:blip r:embed="rId6"/>
          <a:srcRect l="226" t="915" r="873" b="915"/>
          <a:stretch/>
        </p:blipFill>
        <p:spPr>
          <a:xfrm>
            <a:off x="590400" y="633600"/>
            <a:ext cx="11008800" cy="5594400"/>
          </a:xfrm>
          <a:prstGeom prst="rect">
            <a:avLst/>
          </a:prstGeom>
          <a:ln w="19050">
            <a:solidFill>
              <a:schemeClr val="tx1"/>
            </a:solidFill>
          </a:ln>
        </p:spPr>
      </p:pic>
      <p:sp>
        <p:nvSpPr>
          <p:cNvPr id="53" name="Highlight Finished">
            <a:extLst>
              <a:ext uri="{FF2B5EF4-FFF2-40B4-BE49-F238E27FC236}">
                <a16:creationId xmlns:a16="http://schemas.microsoft.com/office/drawing/2014/main" id="{746C63DD-C5CB-49FC-AF41-24A337D1837A}"/>
              </a:ext>
            </a:extLst>
          </p:cNvPr>
          <p:cNvSpPr/>
          <p:nvPr/>
        </p:nvSpPr>
        <p:spPr>
          <a:xfrm>
            <a:off x="10733689" y="4479792"/>
            <a:ext cx="876021" cy="252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grpSp>
        <p:nvGrpSpPr>
          <p:cNvPr id="57" name="Group 56">
            <a:extLst>
              <a:ext uri="{FF2B5EF4-FFF2-40B4-BE49-F238E27FC236}">
                <a16:creationId xmlns:a16="http://schemas.microsoft.com/office/drawing/2014/main" id="{FC68B320-8AD4-4070-BAF9-F21A8287A8BE}"/>
              </a:ext>
            </a:extLst>
          </p:cNvPr>
          <p:cNvGrpSpPr/>
          <p:nvPr/>
        </p:nvGrpSpPr>
        <p:grpSpPr>
          <a:xfrm>
            <a:off x="1176200" y="1860331"/>
            <a:ext cx="8337795" cy="2494863"/>
            <a:chOff x="1176200" y="1860331"/>
            <a:chExt cx="8337795" cy="2494863"/>
          </a:xfrm>
        </p:grpSpPr>
        <p:sp>
          <p:nvSpPr>
            <p:cNvPr id="54" name="Link to interventions description">
              <a:extLst>
                <a:ext uri="{FF2B5EF4-FFF2-40B4-BE49-F238E27FC236}">
                  <a16:creationId xmlns:a16="http://schemas.microsoft.com/office/drawing/2014/main" id="{B2A2F4E4-3034-490E-A89B-E3263481AF08}"/>
                </a:ext>
              </a:extLst>
            </p:cNvPr>
            <p:cNvSpPr/>
            <p:nvPr/>
          </p:nvSpPr>
          <p:spPr>
            <a:xfrm>
              <a:off x="1176200" y="3985862"/>
              <a:ext cx="8337795" cy="369332"/>
            </a:xfrm>
            <a:prstGeom prst="rect">
              <a:avLst/>
            </a:prstGeom>
            <a:solidFill>
              <a:schemeClr val="bg1"/>
            </a:solidFill>
            <a:ln>
              <a:solidFill>
                <a:schemeClr val="tx1"/>
              </a:solidFill>
            </a:ln>
          </p:spPr>
          <p:txBody>
            <a:bodyPr wrap="none" lIns="91440" tIns="45720" rIns="91440" bIns="45720">
              <a:spAutoFit/>
            </a:bodyPr>
            <a:lstStyle/>
            <a:p>
              <a:r>
                <a:rPr lang="en-AU"/>
                <a:t>The ability to link interventions to a ward has been added to the patient contact screen</a:t>
              </a:r>
              <a:endParaRPr lang="en-US" b="1" cap="none" spc="0">
                <a:ln w="0"/>
                <a:solidFill>
                  <a:schemeClr val="tx1"/>
                </a:solidFill>
              </a:endParaRPr>
            </a:p>
          </p:txBody>
        </p:sp>
        <p:cxnSp>
          <p:nvCxnSpPr>
            <p:cNvPr id="56" name="Straight Arrow Connector 55">
              <a:extLst>
                <a:ext uri="{FF2B5EF4-FFF2-40B4-BE49-F238E27FC236}">
                  <a16:creationId xmlns:a16="http://schemas.microsoft.com/office/drawing/2014/main" id="{AD966932-F777-49A9-97B4-76AF79399C91}"/>
                </a:ext>
              </a:extLst>
            </p:cNvPr>
            <p:cNvCxnSpPr>
              <a:cxnSpLocks/>
              <a:stCxn id="54" idx="0"/>
            </p:cNvCxnSpPr>
            <p:nvPr/>
          </p:nvCxnSpPr>
          <p:spPr>
            <a:xfrm flipH="1" flipV="1">
              <a:off x="1891646" y="1860331"/>
              <a:ext cx="3453452" cy="21255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8" name="Highlighted Patient in AH Register">
            <a:extLst>
              <a:ext uri="{FF2B5EF4-FFF2-40B4-BE49-F238E27FC236}">
                <a16:creationId xmlns:a16="http://schemas.microsoft.com/office/drawing/2014/main" id="{3D8DA027-1A1E-4411-AFD7-A7F08A624F04}"/>
              </a:ext>
            </a:extLst>
          </p:cNvPr>
          <p:cNvPicPr>
            <a:picLocks noChangeAspect="1"/>
          </p:cNvPicPr>
          <p:nvPr/>
        </p:nvPicPr>
        <p:blipFill rotWithShape="1">
          <a:blip r:embed="rId7">
            <a:extLst>
              <a:ext uri="{28A0092B-C50C-407E-A947-70E740481C1C}">
                <a14:useLocalDpi xmlns:a14="http://schemas.microsoft.com/office/drawing/2010/main" val="0"/>
              </a:ext>
            </a:extLst>
          </a:blip>
          <a:srcRect l="216" t="915" r="884" b="915"/>
          <a:stretch/>
        </p:blipFill>
        <p:spPr>
          <a:xfrm>
            <a:off x="590400" y="633600"/>
            <a:ext cx="11008800" cy="5594400"/>
          </a:xfrm>
          <a:prstGeom prst="rect">
            <a:avLst/>
          </a:prstGeom>
          <a:ln w="19050">
            <a:solidFill>
              <a:schemeClr val="tx1"/>
            </a:solidFill>
          </a:ln>
        </p:spPr>
      </p:pic>
      <p:pic>
        <p:nvPicPr>
          <p:cNvPr id="86" name="Picture 85">
            <a:extLst>
              <a:ext uri="{FF2B5EF4-FFF2-40B4-BE49-F238E27FC236}">
                <a16:creationId xmlns:a16="http://schemas.microsoft.com/office/drawing/2014/main" id="{5F2D7B59-E0BB-4143-A6C2-1EBC80B1790B}"/>
              </a:ext>
            </a:extLst>
          </p:cNvPr>
          <p:cNvPicPr>
            <a:picLocks noChangeAspect="1"/>
          </p:cNvPicPr>
          <p:nvPr/>
        </p:nvPicPr>
        <p:blipFill>
          <a:blip r:embed="rId5"/>
          <a:stretch>
            <a:fillRect/>
          </a:stretch>
        </p:blipFill>
        <p:spPr>
          <a:xfrm>
            <a:off x="10678258" y="3405706"/>
            <a:ext cx="900000" cy="434042"/>
          </a:xfrm>
          <a:prstGeom prst="rect">
            <a:avLst/>
          </a:prstGeom>
        </p:spPr>
      </p:pic>
      <p:sp>
        <p:nvSpPr>
          <p:cNvPr id="58" name="Highlight Process">
            <a:extLst>
              <a:ext uri="{FF2B5EF4-FFF2-40B4-BE49-F238E27FC236}">
                <a16:creationId xmlns:a16="http://schemas.microsoft.com/office/drawing/2014/main" id="{BD434241-6B18-4980-B3F5-22E2DCD17BDE}"/>
              </a:ext>
            </a:extLst>
          </p:cNvPr>
          <p:cNvSpPr/>
          <p:nvPr/>
        </p:nvSpPr>
        <p:spPr>
          <a:xfrm>
            <a:off x="10818833" y="5185856"/>
            <a:ext cx="648000" cy="234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19" name="Contact Screen">
            <a:extLst>
              <a:ext uri="{FF2B5EF4-FFF2-40B4-BE49-F238E27FC236}">
                <a16:creationId xmlns:a16="http://schemas.microsoft.com/office/drawing/2014/main" id="{0C7C481D-F6A0-4D00-8EA2-FAD53A66EE44}"/>
              </a:ext>
            </a:extLst>
          </p:cNvPr>
          <p:cNvPicPr>
            <a:picLocks noChangeAspect="1"/>
          </p:cNvPicPr>
          <p:nvPr/>
        </p:nvPicPr>
        <p:blipFill rotWithShape="1">
          <a:blip r:embed="rId8">
            <a:extLst>
              <a:ext uri="{28A0092B-C50C-407E-A947-70E740481C1C}">
                <a14:useLocalDpi xmlns:a14="http://schemas.microsoft.com/office/drawing/2010/main" val="0"/>
              </a:ext>
            </a:extLst>
          </a:blip>
          <a:srcRect l="216" t="915" r="884" b="915"/>
          <a:stretch/>
        </p:blipFill>
        <p:spPr>
          <a:xfrm>
            <a:off x="590400" y="633600"/>
            <a:ext cx="11008800" cy="5594400"/>
          </a:xfrm>
          <a:prstGeom prst="rect">
            <a:avLst/>
          </a:prstGeom>
          <a:ln w="19050">
            <a:solidFill>
              <a:schemeClr val="tx1"/>
            </a:solidFill>
          </a:ln>
        </p:spPr>
      </p:pic>
      <p:sp>
        <p:nvSpPr>
          <p:cNvPr id="59" name="Highlight Add">
            <a:extLst>
              <a:ext uri="{FF2B5EF4-FFF2-40B4-BE49-F238E27FC236}">
                <a16:creationId xmlns:a16="http://schemas.microsoft.com/office/drawing/2014/main" id="{A31F96F3-1A49-462F-ADA6-DA8EEB256A2D}"/>
              </a:ext>
            </a:extLst>
          </p:cNvPr>
          <p:cNvSpPr/>
          <p:nvPr/>
        </p:nvSpPr>
        <p:spPr>
          <a:xfrm>
            <a:off x="4740984" y="1846764"/>
            <a:ext cx="648000" cy="180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21" name="Create Contact screen">
            <a:extLst>
              <a:ext uri="{FF2B5EF4-FFF2-40B4-BE49-F238E27FC236}">
                <a16:creationId xmlns:a16="http://schemas.microsoft.com/office/drawing/2014/main" id="{1BF0CE75-415D-4312-B3B9-3B23ED7F374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967600" y="1248168"/>
            <a:ext cx="6256800" cy="4361665"/>
          </a:xfrm>
          <a:prstGeom prst="rect">
            <a:avLst/>
          </a:prstGeom>
          <a:ln w="19050">
            <a:solidFill>
              <a:schemeClr val="tx1"/>
            </a:solidFill>
          </a:ln>
        </p:spPr>
      </p:pic>
      <p:sp>
        <p:nvSpPr>
          <p:cNvPr id="60" name="Highlight dropdown arrow">
            <a:extLst>
              <a:ext uri="{FF2B5EF4-FFF2-40B4-BE49-F238E27FC236}">
                <a16:creationId xmlns:a16="http://schemas.microsoft.com/office/drawing/2014/main" id="{5601DF86-C90E-4BB0-B479-2C8B9D5F4CE9}"/>
              </a:ext>
            </a:extLst>
          </p:cNvPr>
          <p:cNvSpPr/>
          <p:nvPr/>
        </p:nvSpPr>
        <p:spPr>
          <a:xfrm>
            <a:off x="7913619" y="2823768"/>
            <a:ext cx="195468" cy="224095"/>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3" name="Ward dropdown">
            <a:extLst>
              <a:ext uri="{FF2B5EF4-FFF2-40B4-BE49-F238E27FC236}">
                <a16:creationId xmlns:a16="http://schemas.microsoft.com/office/drawing/2014/main" id="{A6B82F3A-3A35-4949-BD9A-445083609FF6}"/>
              </a:ext>
            </a:extLst>
          </p:cNvPr>
          <p:cNvPicPr>
            <a:picLocks noChangeAspect="1"/>
          </p:cNvPicPr>
          <p:nvPr/>
        </p:nvPicPr>
        <p:blipFill>
          <a:blip r:embed="rId10"/>
          <a:stretch>
            <a:fillRect/>
          </a:stretch>
        </p:blipFill>
        <p:spPr>
          <a:xfrm>
            <a:off x="2967038" y="1247775"/>
            <a:ext cx="6257925" cy="4362450"/>
          </a:xfrm>
          <a:prstGeom prst="rect">
            <a:avLst/>
          </a:prstGeom>
          <a:ln w="19050">
            <a:solidFill>
              <a:schemeClr val="tx1"/>
            </a:solidFill>
          </a:ln>
        </p:spPr>
      </p:pic>
      <p:sp>
        <p:nvSpPr>
          <p:cNvPr id="61" name="Select ward description">
            <a:extLst>
              <a:ext uri="{FF2B5EF4-FFF2-40B4-BE49-F238E27FC236}">
                <a16:creationId xmlns:a16="http://schemas.microsoft.com/office/drawing/2014/main" id="{2637C7A1-C524-4A7A-8B9E-FB99D582D7B7}"/>
              </a:ext>
            </a:extLst>
          </p:cNvPr>
          <p:cNvSpPr/>
          <p:nvPr/>
        </p:nvSpPr>
        <p:spPr>
          <a:xfrm>
            <a:off x="4343790" y="4138262"/>
            <a:ext cx="3504421" cy="369332"/>
          </a:xfrm>
          <a:prstGeom prst="rect">
            <a:avLst/>
          </a:prstGeom>
          <a:solidFill>
            <a:schemeClr val="bg1"/>
          </a:solidFill>
          <a:ln>
            <a:solidFill>
              <a:schemeClr val="tx1"/>
            </a:solidFill>
          </a:ln>
        </p:spPr>
        <p:txBody>
          <a:bodyPr wrap="none" lIns="91440" tIns="45720" rIns="91440" bIns="45720">
            <a:spAutoFit/>
          </a:bodyPr>
          <a:lstStyle/>
          <a:p>
            <a:r>
              <a:rPr lang="en-AU"/>
              <a:t>Select required Ward / Department</a:t>
            </a:r>
            <a:endParaRPr lang="en-US" b="1" cap="none" spc="0">
              <a:ln w="0"/>
              <a:solidFill>
                <a:schemeClr val="tx1"/>
              </a:solidFill>
            </a:endParaRPr>
          </a:p>
        </p:txBody>
      </p:sp>
      <p:pic>
        <p:nvPicPr>
          <p:cNvPr id="5" name="Selected ward">
            <a:extLst>
              <a:ext uri="{FF2B5EF4-FFF2-40B4-BE49-F238E27FC236}">
                <a16:creationId xmlns:a16="http://schemas.microsoft.com/office/drawing/2014/main" id="{C798627C-BB9C-4DEC-A2D3-2844F3C80B55}"/>
              </a:ext>
            </a:extLst>
          </p:cNvPr>
          <p:cNvPicPr>
            <a:picLocks noChangeAspect="1"/>
          </p:cNvPicPr>
          <p:nvPr/>
        </p:nvPicPr>
        <p:blipFill>
          <a:blip r:embed="rId11"/>
          <a:stretch>
            <a:fillRect/>
          </a:stretch>
        </p:blipFill>
        <p:spPr>
          <a:xfrm>
            <a:off x="2967038" y="1247775"/>
            <a:ext cx="6257925" cy="4362450"/>
          </a:xfrm>
          <a:prstGeom prst="rect">
            <a:avLst/>
          </a:prstGeom>
          <a:ln w="19050">
            <a:solidFill>
              <a:schemeClr val="tx1"/>
            </a:solidFill>
          </a:ln>
        </p:spPr>
      </p:pic>
      <p:sp>
        <p:nvSpPr>
          <p:cNvPr id="62" name="Highlight Save">
            <a:extLst>
              <a:ext uri="{FF2B5EF4-FFF2-40B4-BE49-F238E27FC236}">
                <a16:creationId xmlns:a16="http://schemas.microsoft.com/office/drawing/2014/main" id="{2086D139-852D-4B77-8D5E-243522A2A45B}"/>
              </a:ext>
            </a:extLst>
          </p:cNvPr>
          <p:cNvSpPr/>
          <p:nvPr/>
        </p:nvSpPr>
        <p:spPr>
          <a:xfrm>
            <a:off x="7372977" y="5148406"/>
            <a:ext cx="756000" cy="306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22" name="Contact added">
            <a:extLst>
              <a:ext uri="{FF2B5EF4-FFF2-40B4-BE49-F238E27FC236}">
                <a16:creationId xmlns:a16="http://schemas.microsoft.com/office/drawing/2014/main" id="{AE8C8163-31C0-4617-BC0D-B486E21535B5}"/>
              </a:ext>
            </a:extLst>
          </p:cNvPr>
          <p:cNvPicPr>
            <a:picLocks noChangeAspect="1"/>
          </p:cNvPicPr>
          <p:nvPr/>
        </p:nvPicPr>
        <p:blipFill rotWithShape="1">
          <a:blip r:embed="rId12">
            <a:extLst>
              <a:ext uri="{28A0092B-C50C-407E-A947-70E740481C1C}">
                <a14:useLocalDpi xmlns:a14="http://schemas.microsoft.com/office/drawing/2010/main" val="0"/>
              </a:ext>
            </a:extLst>
          </a:blip>
          <a:srcRect l="216" t="915" r="884" b="915"/>
          <a:stretch/>
        </p:blipFill>
        <p:spPr>
          <a:xfrm>
            <a:off x="590400" y="633600"/>
            <a:ext cx="11008800" cy="5594400"/>
          </a:xfrm>
          <a:prstGeom prst="rect">
            <a:avLst/>
          </a:prstGeom>
          <a:ln w="19050">
            <a:solidFill>
              <a:schemeClr val="tx1"/>
            </a:solidFill>
          </a:ln>
        </p:spPr>
      </p:pic>
      <p:grpSp>
        <p:nvGrpSpPr>
          <p:cNvPr id="68" name="Group 67">
            <a:extLst>
              <a:ext uri="{FF2B5EF4-FFF2-40B4-BE49-F238E27FC236}">
                <a16:creationId xmlns:a16="http://schemas.microsoft.com/office/drawing/2014/main" id="{5173A4D9-B342-4EEF-8DC0-84B04C427F42}"/>
              </a:ext>
            </a:extLst>
          </p:cNvPr>
          <p:cNvGrpSpPr/>
          <p:nvPr/>
        </p:nvGrpSpPr>
        <p:grpSpPr>
          <a:xfrm>
            <a:off x="3401355" y="4219168"/>
            <a:ext cx="5466047" cy="1285151"/>
            <a:chOff x="3401355" y="4219168"/>
            <a:chExt cx="5466047" cy="1285151"/>
          </a:xfrm>
        </p:grpSpPr>
        <p:sp>
          <p:nvSpPr>
            <p:cNvPr id="63" name="Activities and Consumables description">
              <a:extLst>
                <a:ext uri="{FF2B5EF4-FFF2-40B4-BE49-F238E27FC236}">
                  <a16:creationId xmlns:a16="http://schemas.microsoft.com/office/drawing/2014/main" id="{27524B22-3CBB-429F-A4E8-AD4F52647592}"/>
                </a:ext>
              </a:extLst>
            </p:cNvPr>
            <p:cNvSpPr/>
            <p:nvPr/>
          </p:nvSpPr>
          <p:spPr>
            <a:xfrm>
              <a:off x="3401355" y="4857988"/>
              <a:ext cx="5466047" cy="646331"/>
            </a:xfrm>
            <a:prstGeom prst="rect">
              <a:avLst/>
            </a:prstGeom>
            <a:solidFill>
              <a:schemeClr val="bg1"/>
            </a:solidFill>
            <a:ln>
              <a:solidFill>
                <a:schemeClr val="tx1"/>
              </a:solidFill>
            </a:ln>
          </p:spPr>
          <p:txBody>
            <a:bodyPr wrap="none" lIns="91440" tIns="45720" rIns="91440" bIns="45720">
              <a:spAutoFit/>
            </a:bodyPr>
            <a:lstStyle/>
            <a:p>
              <a:pPr algn="ctr"/>
              <a:r>
                <a:rPr lang="en-AU"/>
                <a:t>Activities performed are associated to the ward selected</a:t>
              </a:r>
            </a:p>
            <a:p>
              <a:pPr algn="ctr"/>
              <a:r>
                <a:rPr lang="en-AU"/>
                <a:t>when creating the contact</a:t>
              </a:r>
              <a:endParaRPr lang="en-US" b="1" cap="none" spc="0">
                <a:ln w="0"/>
                <a:solidFill>
                  <a:schemeClr val="tx1"/>
                </a:solidFill>
              </a:endParaRPr>
            </a:p>
          </p:txBody>
        </p:sp>
        <p:cxnSp>
          <p:nvCxnSpPr>
            <p:cNvPr id="64" name="Straight Arrow Connector 63">
              <a:extLst>
                <a:ext uri="{FF2B5EF4-FFF2-40B4-BE49-F238E27FC236}">
                  <a16:creationId xmlns:a16="http://schemas.microsoft.com/office/drawing/2014/main" id="{08067A4A-0C09-4938-9B04-A59598EA06BB}"/>
                </a:ext>
              </a:extLst>
            </p:cNvPr>
            <p:cNvCxnSpPr>
              <a:cxnSpLocks/>
              <a:stCxn id="63" idx="0"/>
            </p:cNvCxnSpPr>
            <p:nvPr/>
          </p:nvCxnSpPr>
          <p:spPr>
            <a:xfrm flipH="1" flipV="1">
              <a:off x="4343227" y="4219168"/>
              <a:ext cx="1791152" cy="6388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3" name="Picture 22">
            <a:extLst>
              <a:ext uri="{FF2B5EF4-FFF2-40B4-BE49-F238E27FC236}">
                <a16:creationId xmlns:a16="http://schemas.microsoft.com/office/drawing/2014/main" id="{99C7DAC9-CE4E-43E6-BC53-8ACC43ED5E72}"/>
              </a:ext>
            </a:extLst>
          </p:cNvPr>
          <p:cNvPicPr>
            <a:picLocks noChangeAspect="1"/>
          </p:cNvPicPr>
          <p:nvPr/>
        </p:nvPicPr>
        <p:blipFill rotWithShape="1">
          <a:blip r:embed="rId13">
            <a:extLst>
              <a:ext uri="{28A0092B-C50C-407E-A947-70E740481C1C}">
                <a14:useLocalDpi xmlns:a14="http://schemas.microsoft.com/office/drawing/2010/main" val="0"/>
              </a:ext>
            </a:extLst>
          </a:blip>
          <a:srcRect l="216" t="915" r="884" b="915"/>
          <a:stretch/>
        </p:blipFill>
        <p:spPr>
          <a:xfrm>
            <a:off x="590400" y="633600"/>
            <a:ext cx="11008800" cy="5594400"/>
          </a:xfrm>
          <a:prstGeom prst="rect">
            <a:avLst/>
          </a:prstGeom>
          <a:ln w="19050">
            <a:solidFill>
              <a:schemeClr val="tx1"/>
            </a:solidFill>
          </a:ln>
        </p:spPr>
      </p:pic>
      <p:grpSp>
        <p:nvGrpSpPr>
          <p:cNvPr id="70" name="Group 69">
            <a:extLst>
              <a:ext uri="{FF2B5EF4-FFF2-40B4-BE49-F238E27FC236}">
                <a16:creationId xmlns:a16="http://schemas.microsoft.com/office/drawing/2014/main" id="{A416D40F-5E50-4DED-B91F-92CF5DF22B1B}"/>
              </a:ext>
            </a:extLst>
          </p:cNvPr>
          <p:cNvGrpSpPr/>
          <p:nvPr/>
        </p:nvGrpSpPr>
        <p:grpSpPr>
          <a:xfrm>
            <a:off x="2533602" y="2287361"/>
            <a:ext cx="6393899" cy="3369358"/>
            <a:chOff x="2381202" y="2134961"/>
            <a:chExt cx="6393899" cy="3369358"/>
          </a:xfrm>
        </p:grpSpPr>
        <p:sp>
          <p:nvSpPr>
            <p:cNvPr id="71" name="Activities and Consumables description">
              <a:extLst>
                <a:ext uri="{FF2B5EF4-FFF2-40B4-BE49-F238E27FC236}">
                  <a16:creationId xmlns:a16="http://schemas.microsoft.com/office/drawing/2014/main" id="{89CE4126-08A5-42D3-BBDD-CC208DD6F8AA}"/>
                </a:ext>
              </a:extLst>
            </p:cNvPr>
            <p:cNvSpPr/>
            <p:nvPr/>
          </p:nvSpPr>
          <p:spPr>
            <a:xfrm>
              <a:off x="3493655" y="4857988"/>
              <a:ext cx="5281446" cy="646331"/>
            </a:xfrm>
            <a:prstGeom prst="rect">
              <a:avLst/>
            </a:prstGeom>
            <a:solidFill>
              <a:schemeClr val="bg1"/>
            </a:solidFill>
            <a:ln>
              <a:solidFill>
                <a:schemeClr val="tx1"/>
              </a:solidFill>
            </a:ln>
          </p:spPr>
          <p:txBody>
            <a:bodyPr wrap="none" lIns="91440" tIns="45720" rIns="91440" bIns="45720">
              <a:spAutoFit/>
            </a:bodyPr>
            <a:lstStyle/>
            <a:p>
              <a:pPr algn="ctr"/>
              <a:r>
                <a:rPr lang="en-AU"/>
                <a:t>Consumables used are associated to the ward selected</a:t>
              </a:r>
            </a:p>
            <a:p>
              <a:pPr algn="ctr"/>
              <a:r>
                <a:rPr lang="en-AU"/>
                <a:t>when creating the contact</a:t>
              </a:r>
              <a:endParaRPr lang="en-US" b="1" cap="none" spc="0">
                <a:ln w="0"/>
                <a:solidFill>
                  <a:schemeClr val="tx1"/>
                </a:solidFill>
              </a:endParaRPr>
            </a:p>
          </p:txBody>
        </p:sp>
        <p:cxnSp>
          <p:nvCxnSpPr>
            <p:cNvPr id="72" name="Straight Arrow Connector 71">
              <a:extLst>
                <a:ext uri="{FF2B5EF4-FFF2-40B4-BE49-F238E27FC236}">
                  <a16:creationId xmlns:a16="http://schemas.microsoft.com/office/drawing/2014/main" id="{60A12FB6-0F82-462A-B841-0382F34F61C9}"/>
                </a:ext>
              </a:extLst>
            </p:cNvPr>
            <p:cNvCxnSpPr>
              <a:cxnSpLocks/>
              <a:stCxn id="71" idx="0"/>
            </p:cNvCxnSpPr>
            <p:nvPr/>
          </p:nvCxnSpPr>
          <p:spPr>
            <a:xfrm flipH="1" flipV="1">
              <a:off x="2381202" y="2134961"/>
              <a:ext cx="3753176" cy="27230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F2694820-746F-4EAE-BEAD-4DF13D5AF025}"/>
              </a:ext>
            </a:extLst>
          </p:cNvPr>
          <p:cNvPicPr>
            <a:picLocks noChangeAspect="1"/>
          </p:cNvPicPr>
          <p:nvPr/>
        </p:nvPicPr>
        <p:blipFill rotWithShape="1">
          <a:blip r:embed="rId14"/>
          <a:srcRect l="216" t="915" r="884" b="915"/>
          <a:stretch/>
        </p:blipFill>
        <p:spPr>
          <a:xfrm>
            <a:off x="590400" y="633600"/>
            <a:ext cx="11008800" cy="5594400"/>
          </a:xfrm>
          <a:prstGeom prst="rect">
            <a:avLst/>
          </a:prstGeom>
          <a:ln w="19050">
            <a:solidFill>
              <a:schemeClr val="tx1"/>
            </a:solidFill>
          </a:ln>
        </p:spPr>
      </p:pic>
      <p:pic>
        <p:nvPicPr>
          <p:cNvPr id="9" name="Picture 8">
            <a:extLst>
              <a:ext uri="{FF2B5EF4-FFF2-40B4-BE49-F238E27FC236}">
                <a16:creationId xmlns:a16="http://schemas.microsoft.com/office/drawing/2014/main" id="{C04B3078-4310-4951-9749-1150ECB7ADE2}"/>
              </a:ext>
            </a:extLst>
          </p:cNvPr>
          <p:cNvPicPr>
            <a:picLocks noChangeAspect="1"/>
          </p:cNvPicPr>
          <p:nvPr/>
        </p:nvPicPr>
        <p:blipFill rotWithShape="1">
          <a:blip r:embed="rId15"/>
          <a:srcRect l="216" t="915" r="884" b="915"/>
          <a:stretch/>
        </p:blipFill>
        <p:spPr>
          <a:xfrm>
            <a:off x="590400" y="633600"/>
            <a:ext cx="11008800" cy="5594400"/>
          </a:xfrm>
          <a:prstGeom prst="rect">
            <a:avLst/>
          </a:prstGeom>
          <a:ln w="19050">
            <a:solidFill>
              <a:schemeClr val="tx1"/>
            </a:solidFill>
          </a:ln>
        </p:spPr>
      </p:pic>
      <p:grpSp>
        <p:nvGrpSpPr>
          <p:cNvPr id="74" name="Group 73">
            <a:extLst>
              <a:ext uri="{FF2B5EF4-FFF2-40B4-BE49-F238E27FC236}">
                <a16:creationId xmlns:a16="http://schemas.microsoft.com/office/drawing/2014/main" id="{7FB92F45-F673-49DD-8C6A-1E8AF93C91B4}"/>
              </a:ext>
            </a:extLst>
          </p:cNvPr>
          <p:cNvGrpSpPr/>
          <p:nvPr/>
        </p:nvGrpSpPr>
        <p:grpSpPr>
          <a:xfrm>
            <a:off x="3091292" y="2319354"/>
            <a:ext cx="4908844" cy="2482924"/>
            <a:chOff x="2786492" y="2014554"/>
            <a:chExt cx="4908844" cy="2482924"/>
          </a:xfrm>
        </p:grpSpPr>
        <p:sp>
          <p:nvSpPr>
            <p:cNvPr id="75" name="Activities and Consumables description">
              <a:extLst>
                <a:ext uri="{FF2B5EF4-FFF2-40B4-BE49-F238E27FC236}">
                  <a16:creationId xmlns:a16="http://schemas.microsoft.com/office/drawing/2014/main" id="{3D8DE3C7-3E66-44A0-B529-443FC1704778}"/>
                </a:ext>
              </a:extLst>
            </p:cNvPr>
            <p:cNvSpPr/>
            <p:nvPr/>
          </p:nvSpPr>
          <p:spPr>
            <a:xfrm>
              <a:off x="2786492" y="4128146"/>
              <a:ext cx="4908844" cy="369332"/>
            </a:xfrm>
            <a:prstGeom prst="rect">
              <a:avLst/>
            </a:prstGeom>
            <a:solidFill>
              <a:schemeClr val="bg1"/>
            </a:solidFill>
            <a:ln>
              <a:solidFill>
                <a:schemeClr val="tx1"/>
              </a:solidFill>
            </a:ln>
          </p:spPr>
          <p:txBody>
            <a:bodyPr wrap="none" lIns="91440" tIns="45720" rIns="91440" bIns="45720">
              <a:spAutoFit/>
            </a:bodyPr>
            <a:lstStyle/>
            <a:p>
              <a:pPr algn="ctr"/>
              <a:r>
                <a:rPr lang="en-AU"/>
                <a:t>Comment tab is seen when Contact(s) tab is in use</a:t>
              </a:r>
              <a:endParaRPr lang="en-US" b="1" cap="none" spc="0">
                <a:ln w="0"/>
                <a:solidFill>
                  <a:schemeClr val="tx1"/>
                </a:solidFill>
              </a:endParaRPr>
            </a:p>
          </p:txBody>
        </p:sp>
        <p:cxnSp>
          <p:nvCxnSpPr>
            <p:cNvPr id="76" name="Straight Arrow Connector 75">
              <a:extLst>
                <a:ext uri="{FF2B5EF4-FFF2-40B4-BE49-F238E27FC236}">
                  <a16:creationId xmlns:a16="http://schemas.microsoft.com/office/drawing/2014/main" id="{0261CAB5-C60E-4E3E-A9D9-9471420449B7}"/>
                </a:ext>
              </a:extLst>
            </p:cNvPr>
            <p:cNvCxnSpPr>
              <a:cxnSpLocks/>
              <a:stCxn id="75" idx="0"/>
            </p:cNvCxnSpPr>
            <p:nvPr/>
          </p:nvCxnSpPr>
          <p:spPr>
            <a:xfrm flipH="1" flipV="1">
              <a:off x="3068526" y="2014554"/>
              <a:ext cx="2172388" cy="211359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0" name="Comment tab">
            <a:extLst>
              <a:ext uri="{FF2B5EF4-FFF2-40B4-BE49-F238E27FC236}">
                <a16:creationId xmlns:a16="http://schemas.microsoft.com/office/drawing/2014/main" id="{C3296748-C074-4E82-941C-D50AA64AD813}"/>
              </a:ext>
            </a:extLst>
          </p:cNvPr>
          <p:cNvPicPr>
            <a:picLocks noChangeAspect="1"/>
          </p:cNvPicPr>
          <p:nvPr/>
        </p:nvPicPr>
        <p:blipFill rotWithShape="1">
          <a:blip r:embed="rId16"/>
          <a:srcRect l="216" t="915" r="884" b="915"/>
          <a:stretch/>
        </p:blipFill>
        <p:spPr>
          <a:xfrm>
            <a:off x="590400" y="633600"/>
            <a:ext cx="11008800" cy="5594400"/>
          </a:xfrm>
          <a:prstGeom prst="rect">
            <a:avLst/>
          </a:prstGeom>
          <a:ln w="19050">
            <a:solidFill>
              <a:schemeClr val="tx1"/>
            </a:solidFill>
          </a:ln>
        </p:spPr>
      </p:pic>
      <p:pic>
        <p:nvPicPr>
          <p:cNvPr id="15" name="Comment">
            <a:extLst>
              <a:ext uri="{FF2B5EF4-FFF2-40B4-BE49-F238E27FC236}">
                <a16:creationId xmlns:a16="http://schemas.microsoft.com/office/drawing/2014/main" id="{7C8E4998-5AD6-4BC5-BC98-681C82A6144F}"/>
              </a:ext>
            </a:extLst>
          </p:cNvPr>
          <p:cNvPicPr>
            <a:picLocks noChangeAspect="1"/>
          </p:cNvPicPr>
          <p:nvPr/>
        </p:nvPicPr>
        <p:blipFill rotWithShape="1">
          <a:blip r:embed="rId17">
            <a:extLst>
              <a:ext uri="{28A0092B-C50C-407E-A947-70E740481C1C}">
                <a14:useLocalDpi xmlns:a14="http://schemas.microsoft.com/office/drawing/2010/main" val="0"/>
              </a:ext>
            </a:extLst>
          </a:blip>
          <a:srcRect l="216" t="915" r="884" b="915"/>
          <a:stretch/>
        </p:blipFill>
        <p:spPr>
          <a:xfrm>
            <a:off x="590400" y="633600"/>
            <a:ext cx="11008800" cy="5594400"/>
          </a:xfrm>
          <a:prstGeom prst="rect">
            <a:avLst/>
          </a:prstGeom>
          <a:ln w="19050">
            <a:solidFill>
              <a:schemeClr val="tx1"/>
            </a:solidFill>
          </a:ln>
        </p:spPr>
      </p:pic>
      <p:grpSp>
        <p:nvGrpSpPr>
          <p:cNvPr id="79" name="Group 78">
            <a:extLst>
              <a:ext uri="{FF2B5EF4-FFF2-40B4-BE49-F238E27FC236}">
                <a16:creationId xmlns:a16="http://schemas.microsoft.com/office/drawing/2014/main" id="{1BAB6B1A-840A-4660-96F2-784FE756DCFB}"/>
              </a:ext>
            </a:extLst>
          </p:cNvPr>
          <p:cNvGrpSpPr/>
          <p:nvPr/>
        </p:nvGrpSpPr>
        <p:grpSpPr>
          <a:xfrm>
            <a:off x="2369446" y="1804622"/>
            <a:ext cx="6657335" cy="3150056"/>
            <a:chOff x="1912246" y="1347422"/>
            <a:chExt cx="6657335" cy="3150056"/>
          </a:xfrm>
        </p:grpSpPr>
        <p:sp>
          <p:nvSpPr>
            <p:cNvPr id="80" name="Activities and Consumables description">
              <a:extLst>
                <a:ext uri="{FF2B5EF4-FFF2-40B4-BE49-F238E27FC236}">
                  <a16:creationId xmlns:a16="http://schemas.microsoft.com/office/drawing/2014/main" id="{10AED2A7-219E-4727-BB14-5E6A633101B2}"/>
                </a:ext>
              </a:extLst>
            </p:cNvPr>
            <p:cNvSpPr/>
            <p:nvPr/>
          </p:nvSpPr>
          <p:spPr>
            <a:xfrm>
              <a:off x="1912246" y="4128146"/>
              <a:ext cx="6657335" cy="369332"/>
            </a:xfrm>
            <a:prstGeom prst="rect">
              <a:avLst/>
            </a:prstGeom>
            <a:solidFill>
              <a:schemeClr val="bg1"/>
            </a:solidFill>
            <a:ln>
              <a:solidFill>
                <a:schemeClr val="tx1"/>
              </a:solidFill>
            </a:ln>
          </p:spPr>
          <p:txBody>
            <a:bodyPr wrap="none" lIns="91440" tIns="45720" rIns="91440" bIns="45720">
              <a:spAutoFit/>
            </a:bodyPr>
            <a:lstStyle/>
            <a:p>
              <a:pPr algn="ctr"/>
              <a:r>
                <a:rPr lang="en-AU"/>
                <a:t>The Gym Activities and Group Attendances tabs have been combined</a:t>
              </a:r>
            </a:p>
          </p:txBody>
        </p:sp>
        <p:cxnSp>
          <p:nvCxnSpPr>
            <p:cNvPr id="81" name="Straight Arrow Connector 80">
              <a:extLst>
                <a:ext uri="{FF2B5EF4-FFF2-40B4-BE49-F238E27FC236}">
                  <a16:creationId xmlns:a16="http://schemas.microsoft.com/office/drawing/2014/main" id="{503F8992-E36C-4FCE-8ED1-AB6618B09992}"/>
                </a:ext>
              </a:extLst>
            </p:cNvPr>
            <p:cNvCxnSpPr>
              <a:cxnSpLocks/>
              <a:stCxn id="80" idx="0"/>
            </p:cNvCxnSpPr>
            <p:nvPr/>
          </p:nvCxnSpPr>
          <p:spPr>
            <a:xfrm flipH="1" flipV="1">
              <a:off x="2443962" y="1347422"/>
              <a:ext cx="2796952" cy="278072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8" name="Picture 27">
            <a:extLst>
              <a:ext uri="{FF2B5EF4-FFF2-40B4-BE49-F238E27FC236}">
                <a16:creationId xmlns:a16="http://schemas.microsoft.com/office/drawing/2014/main" id="{F7AFDC13-2A9D-4CEB-B461-94E61C5BBB52}"/>
              </a:ext>
            </a:extLst>
          </p:cNvPr>
          <p:cNvPicPr>
            <a:picLocks noChangeAspect="1"/>
          </p:cNvPicPr>
          <p:nvPr/>
        </p:nvPicPr>
        <p:blipFill rotWithShape="1">
          <a:blip r:embed="rId18"/>
          <a:srcRect l="216" t="915" r="884" b="915"/>
          <a:stretch/>
        </p:blipFill>
        <p:spPr>
          <a:xfrm>
            <a:off x="590400" y="633600"/>
            <a:ext cx="11008800" cy="5594400"/>
          </a:xfrm>
          <a:prstGeom prst="rect">
            <a:avLst/>
          </a:prstGeom>
          <a:ln w="19050">
            <a:solidFill>
              <a:schemeClr val="tx1"/>
            </a:solidFill>
          </a:ln>
        </p:spPr>
      </p:pic>
      <p:grpSp>
        <p:nvGrpSpPr>
          <p:cNvPr id="93" name="Group 92">
            <a:extLst>
              <a:ext uri="{FF2B5EF4-FFF2-40B4-BE49-F238E27FC236}">
                <a16:creationId xmlns:a16="http://schemas.microsoft.com/office/drawing/2014/main" id="{92C34843-9E59-4FAD-B084-D0FECC7BC795}"/>
              </a:ext>
            </a:extLst>
          </p:cNvPr>
          <p:cNvGrpSpPr/>
          <p:nvPr/>
        </p:nvGrpSpPr>
        <p:grpSpPr>
          <a:xfrm>
            <a:off x="780960" y="1946055"/>
            <a:ext cx="9757928" cy="3696764"/>
            <a:chOff x="780960" y="1946055"/>
            <a:chExt cx="9757928" cy="3696764"/>
          </a:xfrm>
        </p:grpSpPr>
        <p:cxnSp>
          <p:nvCxnSpPr>
            <p:cNvPr id="88" name="Straight Arrow Connector 87">
              <a:extLst>
                <a:ext uri="{FF2B5EF4-FFF2-40B4-BE49-F238E27FC236}">
                  <a16:creationId xmlns:a16="http://schemas.microsoft.com/office/drawing/2014/main" id="{2343E202-C865-4E29-A51A-BD64CF213AFA}"/>
                </a:ext>
              </a:extLst>
            </p:cNvPr>
            <p:cNvCxnSpPr>
              <a:cxnSpLocks/>
              <a:stCxn id="84" idx="0"/>
            </p:cNvCxnSpPr>
            <p:nvPr/>
          </p:nvCxnSpPr>
          <p:spPr>
            <a:xfrm flipV="1">
              <a:off x="5659924" y="3810137"/>
              <a:ext cx="3235222" cy="14633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4" name="Activities and Consumables description">
              <a:extLst>
                <a:ext uri="{FF2B5EF4-FFF2-40B4-BE49-F238E27FC236}">
                  <a16:creationId xmlns:a16="http://schemas.microsoft.com/office/drawing/2014/main" id="{7ECFA824-E1AB-44AB-8BC8-EFBD3BA30286}"/>
                </a:ext>
              </a:extLst>
            </p:cNvPr>
            <p:cNvSpPr/>
            <p:nvPr/>
          </p:nvSpPr>
          <p:spPr>
            <a:xfrm>
              <a:off x="780960" y="5273487"/>
              <a:ext cx="9757928" cy="369332"/>
            </a:xfrm>
            <a:prstGeom prst="rect">
              <a:avLst/>
            </a:prstGeom>
            <a:solidFill>
              <a:schemeClr val="bg1"/>
            </a:solidFill>
            <a:ln>
              <a:solidFill>
                <a:schemeClr val="tx1"/>
              </a:solidFill>
            </a:ln>
          </p:spPr>
          <p:txBody>
            <a:bodyPr wrap="none" lIns="91440" tIns="45720" rIns="91440" bIns="45720">
              <a:spAutoFit/>
            </a:bodyPr>
            <a:lstStyle/>
            <a:p>
              <a:pPr algn="ctr"/>
              <a:r>
                <a:rPr lang="en-AU"/>
                <a:t>The number of Gym Activities and Group Attendances sessions able to be selected has increased to 15</a:t>
              </a:r>
              <a:endParaRPr lang="en-US" b="1" cap="none" spc="0">
                <a:ln w="0"/>
                <a:solidFill>
                  <a:schemeClr val="tx1"/>
                </a:solidFill>
              </a:endParaRPr>
            </a:p>
          </p:txBody>
        </p:sp>
        <p:cxnSp>
          <p:nvCxnSpPr>
            <p:cNvPr id="85" name="Straight Arrow Connector 84">
              <a:extLst>
                <a:ext uri="{FF2B5EF4-FFF2-40B4-BE49-F238E27FC236}">
                  <a16:creationId xmlns:a16="http://schemas.microsoft.com/office/drawing/2014/main" id="{A86DDFF7-9802-4FCC-83E5-852CD172E26C}"/>
                </a:ext>
              </a:extLst>
            </p:cNvPr>
            <p:cNvCxnSpPr>
              <a:cxnSpLocks/>
              <a:stCxn id="84" idx="0"/>
            </p:cNvCxnSpPr>
            <p:nvPr/>
          </p:nvCxnSpPr>
          <p:spPr>
            <a:xfrm flipV="1">
              <a:off x="5659924" y="1946055"/>
              <a:ext cx="3207478" cy="332743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5F1BF7AC-502D-4470-A38E-7AA01FDE9A96}"/>
              </a:ext>
            </a:extLst>
          </p:cNvPr>
          <p:cNvPicPr>
            <a:picLocks noChangeAspect="1"/>
          </p:cNvPicPr>
          <p:nvPr/>
        </p:nvPicPr>
        <p:blipFill rotWithShape="1">
          <a:blip r:embed="rId19"/>
          <a:srcRect l="216" t="915" r="884" b="915"/>
          <a:stretch/>
        </p:blipFill>
        <p:spPr>
          <a:xfrm>
            <a:off x="590400" y="633600"/>
            <a:ext cx="11008800" cy="5594400"/>
          </a:xfrm>
          <a:prstGeom prst="rect">
            <a:avLst/>
          </a:prstGeom>
          <a:ln w="19050">
            <a:solidFill>
              <a:schemeClr val="tx1"/>
            </a:solidFill>
          </a:ln>
        </p:spPr>
      </p:pic>
      <p:sp>
        <p:nvSpPr>
          <p:cNvPr id="95" name="Highlight Sessions">
            <a:extLst>
              <a:ext uri="{FF2B5EF4-FFF2-40B4-BE49-F238E27FC236}">
                <a16:creationId xmlns:a16="http://schemas.microsoft.com/office/drawing/2014/main" id="{A570FBFC-AA80-46E8-A727-1560EB822620}"/>
              </a:ext>
            </a:extLst>
          </p:cNvPr>
          <p:cNvSpPr/>
          <p:nvPr/>
        </p:nvSpPr>
        <p:spPr>
          <a:xfrm>
            <a:off x="8867402" y="1842278"/>
            <a:ext cx="512152" cy="288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94" name="Picture 93">
            <a:extLst>
              <a:ext uri="{FF2B5EF4-FFF2-40B4-BE49-F238E27FC236}">
                <a16:creationId xmlns:a16="http://schemas.microsoft.com/office/drawing/2014/main" id="{D5AFBFDB-6484-4C6F-AF59-E7DDB9D5C0A4}"/>
              </a:ext>
            </a:extLst>
          </p:cNvPr>
          <p:cNvPicPr>
            <a:picLocks noChangeAspect="1"/>
          </p:cNvPicPr>
          <p:nvPr/>
        </p:nvPicPr>
        <p:blipFill rotWithShape="1">
          <a:blip r:embed="rId20"/>
          <a:srcRect l="217" t="916" r="883" b="916"/>
          <a:stretch/>
        </p:blipFill>
        <p:spPr>
          <a:xfrm>
            <a:off x="590400" y="633600"/>
            <a:ext cx="11008800" cy="5594400"/>
          </a:xfrm>
          <a:prstGeom prst="rect">
            <a:avLst/>
          </a:prstGeom>
          <a:ln w="19050">
            <a:solidFill>
              <a:schemeClr val="tx1"/>
            </a:solidFill>
          </a:ln>
        </p:spPr>
      </p:pic>
      <p:grpSp>
        <p:nvGrpSpPr>
          <p:cNvPr id="96" name="Group 95">
            <a:extLst>
              <a:ext uri="{FF2B5EF4-FFF2-40B4-BE49-F238E27FC236}">
                <a16:creationId xmlns:a16="http://schemas.microsoft.com/office/drawing/2014/main" id="{355706F6-20E1-4B07-BF92-751CFF9F7277}"/>
              </a:ext>
            </a:extLst>
          </p:cNvPr>
          <p:cNvGrpSpPr/>
          <p:nvPr/>
        </p:nvGrpSpPr>
        <p:grpSpPr>
          <a:xfrm>
            <a:off x="3011087" y="1748912"/>
            <a:ext cx="5678862" cy="3358166"/>
            <a:chOff x="2401487" y="1139312"/>
            <a:chExt cx="5678862" cy="3358166"/>
          </a:xfrm>
        </p:grpSpPr>
        <p:sp>
          <p:nvSpPr>
            <p:cNvPr id="97" name="Activities and Consumables description">
              <a:extLst>
                <a:ext uri="{FF2B5EF4-FFF2-40B4-BE49-F238E27FC236}">
                  <a16:creationId xmlns:a16="http://schemas.microsoft.com/office/drawing/2014/main" id="{067D305A-8354-4540-BE9F-AD9BC12215E3}"/>
                </a:ext>
              </a:extLst>
            </p:cNvPr>
            <p:cNvSpPr/>
            <p:nvPr/>
          </p:nvSpPr>
          <p:spPr>
            <a:xfrm>
              <a:off x="2401487" y="4128146"/>
              <a:ext cx="5678862" cy="369332"/>
            </a:xfrm>
            <a:prstGeom prst="rect">
              <a:avLst/>
            </a:prstGeom>
            <a:solidFill>
              <a:schemeClr val="bg1"/>
            </a:solidFill>
            <a:ln>
              <a:solidFill>
                <a:schemeClr val="tx1"/>
              </a:solidFill>
            </a:ln>
          </p:spPr>
          <p:txBody>
            <a:bodyPr wrap="none" lIns="91440" tIns="45720" rIns="91440" bIns="45720">
              <a:spAutoFit/>
            </a:bodyPr>
            <a:lstStyle/>
            <a:p>
              <a:pPr algn="ctr"/>
              <a:r>
                <a:rPr lang="en-AU" b="1"/>
                <a:t>Assess tab </a:t>
              </a:r>
              <a:r>
                <a:rPr lang="en-AU"/>
                <a:t>added to provide access to Patient Assessments</a:t>
              </a:r>
            </a:p>
          </p:txBody>
        </p:sp>
        <p:cxnSp>
          <p:nvCxnSpPr>
            <p:cNvPr id="98" name="Straight Arrow Connector 97">
              <a:extLst>
                <a:ext uri="{FF2B5EF4-FFF2-40B4-BE49-F238E27FC236}">
                  <a16:creationId xmlns:a16="http://schemas.microsoft.com/office/drawing/2014/main" id="{FF36DFE8-856E-4843-B49D-F0E7F37CFC71}"/>
                </a:ext>
              </a:extLst>
            </p:cNvPr>
            <p:cNvCxnSpPr>
              <a:cxnSpLocks/>
              <a:stCxn id="97" idx="0"/>
            </p:cNvCxnSpPr>
            <p:nvPr/>
          </p:nvCxnSpPr>
          <p:spPr>
            <a:xfrm flipH="1" flipV="1">
              <a:off x="4592920" y="1139312"/>
              <a:ext cx="647998" cy="298883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7" name="Picture 36">
            <a:extLst>
              <a:ext uri="{FF2B5EF4-FFF2-40B4-BE49-F238E27FC236}">
                <a16:creationId xmlns:a16="http://schemas.microsoft.com/office/drawing/2014/main" id="{056730D5-B244-412A-8DCD-4CF5CCA07936}"/>
              </a:ext>
            </a:extLst>
          </p:cNvPr>
          <p:cNvPicPr>
            <a:picLocks noChangeAspect="1"/>
          </p:cNvPicPr>
          <p:nvPr/>
        </p:nvPicPr>
        <p:blipFill rotWithShape="1">
          <a:blip r:embed="rId21">
            <a:extLst>
              <a:ext uri="{28A0092B-C50C-407E-A947-70E740481C1C}">
                <a14:useLocalDpi xmlns:a14="http://schemas.microsoft.com/office/drawing/2010/main" val="0"/>
              </a:ext>
            </a:extLst>
          </a:blip>
          <a:srcRect l="226" t="916" r="873" b="916"/>
          <a:stretch/>
        </p:blipFill>
        <p:spPr>
          <a:xfrm>
            <a:off x="590400" y="633600"/>
            <a:ext cx="11008800" cy="5594400"/>
          </a:xfrm>
          <a:prstGeom prst="rect">
            <a:avLst/>
          </a:prstGeom>
          <a:ln w="19050">
            <a:solidFill>
              <a:schemeClr val="tx1"/>
            </a:solidFill>
          </a:ln>
        </p:spPr>
      </p:pic>
      <p:sp>
        <p:nvSpPr>
          <p:cNvPr id="101" name="Assessment description">
            <a:extLst>
              <a:ext uri="{FF2B5EF4-FFF2-40B4-BE49-F238E27FC236}">
                <a16:creationId xmlns:a16="http://schemas.microsoft.com/office/drawing/2014/main" id="{C3307429-4FCD-40C2-868B-47CECFB832E9}"/>
              </a:ext>
            </a:extLst>
          </p:cNvPr>
          <p:cNvSpPr/>
          <p:nvPr/>
        </p:nvSpPr>
        <p:spPr>
          <a:xfrm>
            <a:off x="2073395" y="4890146"/>
            <a:ext cx="7859075" cy="369332"/>
          </a:xfrm>
          <a:prstGeom prst="rect">
            <a:avLst/>
          </a:prstGeom>
          <a:solidFill>
            <a:schemeClr val="bg1"/>
          </a:solidFill>
          <a:ln>
            <a:solidFill>
              <a:schemeClr val="tx1"/>
            </a:solidFill>
          </a:ln>
        </p:spPr>
        <p:txBody>
          <a:bodyPr wrap="none" lIns="91440" tIns="45720" rIns="91440" bIns="45720">
            <a:spAutoFit/>
          </a:bodyPr>
          <a:lstStyle/>
          <a:p>
            <a:pPr algn="ctr"/>
            <a:r>
              <a:rPr lang="en-AU" b="1"/>
              <a:t>Assessment</a:t>
            </a:r>
            <a:r>
              <a:rPr lang="en-AU"/>
              <a:t> screen opens: Select and process patient assessment in usual manner</a:t>
            </a:r>
          </a:p>
        </p:txBody>
      </p:sp>
      <p:grpSp>
        <p:nvGrpSpPr>
          <p:cNvPr id="110" name="Group 109">
            <a:extLst>
              <a:ext uri="{FF2B5EF4-FFF2-40B4-BE49-F238E27FC236}">
                <a16:creationId xmlns:a16="http://schemas.microsoft.com/office/drawing/2014/main" id="{AA8CE821-F1D8-4D22-A508-6F2E7D403AE0}"/>
              </a:ext>
            </a:extLst>
          </p:cNvPr>
          <p:cNvGrpSpPr/>
          <p:nvPr/>
        </p:nvGrpSpPr>
        <p:grpSpPr>
          <a:xfrm>
            <a:off x="1326354" y="1767636"/>
            <a:ext cx="8827229" cy="3491842"/>
            <a:chOff x="564354" y="1005636"/>
            <a:chExt cx="8827229" cy="3491842"/>
          </a:xfrm>
        </p:grpSpPr>
        <p:sp>
          <p:nvSpPr>
            <p:cNvPr id="111" name="Activities and Consumables description">
              <a:extLst>
                <a:ext uri="{FF2B5EF4-FFF2-40B4-BE49-F238E27FC236}">
                  <a16:creationId xmlns:a16="http://schemas.microsoft.com/office/drawing/2014/main" id="{804A2480-61B7-49DF-BA09-B2EDD7761F29}"/>
                </a:ext>
              </a:extLst>
            </p:cNvPr>
            <p:cNvSpPr/>
            <p:nvPr/>
          </p:nvSpPr>
          <p:spPr>
            <a:xfrm>
              <a:off x="1090272" y="4128146"/>
              <a:ext cx="8301311" cy="369332"/>
            </a:xfrm>
            <a:prstGeom prst="rect">
              <a:avLst/>
            </a:prstGeom>
            <a:solidFill>
              <a:schemeClr val="bg1"/>
            </a:solidFill>
            <a:ln>
              <a:solidFill>
                <a:schemeClr val="tx1"/>
              </a:solidFill>
            </a:ln>
          </p:spPr>
          <p:txBody>
            <a:bodyPr wrap="none" lIns="91440" tIns="45720" rIns="91440" bIns="45720">
              <a:spAutoFit/>
            </a:bodyPr>
            <a:lstStyle/>
            <a:p>
              <a:pPr algn="ctr"/>
              <a:r>
                <a:rPr lang="en-AU" b="1"/>
                <a:t>Patient tab </a:t>
              </a:r>
              <a:r>
                <a:rPr lang="en-AU"/>
                <a:t>added to provide access to; Details, Priority Rating and Discharge functions</a:t>
              </a:r>
            </a:p>
          </p:txBody>
        </p:sp>
        <p:cxnSp>
          <p:nvCxnSpPr>
            <p:cNvPr id="112" name="Straight Arrow Connector 111">
              <a:extLst>
                <a:ext uri="{FF2B5EF4-FFF2-40B4-BE49-F238E27FC236}">
                  <a16:creationId xmlns:a16="http://schemas.microsoft.com/office/drawing/2014/main" id="{1A2DAF8C-78E8-4D4F-94E5-8BD4BF05FD67}"/>
                </a:ext>
              </a:extLst>
            </p:cNvPr>
            <p:cNvCxnSpPr>
              <a:cxnSpLocks/>
              <a:stCxn id="111" idx="0"/>
            </p:cNvCxnSpPr>
            <p:nvPr/>
          </p:nvCxnSpPr>
          <p:spPr>
            <a:xfrm flipH="1" flipV="1">
              <a:off x="564354" y="1005636"/>
              <a:ext cx="4676574" cy="312251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44" name="Picture 43">
            <a:extLst>
              <a:ext uri="{FF2B5EF4-FFF2-40B4-BE49-F238E27FC236}">
                <a16:creationId xmlns:a16="http://schemas.microsoft.com/office/drawing/2014/main" id="{4EA50579-795D-480D-B369-05E4B7DC87E1}"/>
              </a:ext>
            </a:extLst>
          </p:cNvPr>
          <p:cNvPicPr>
            <a:picLocks noChangeAspect="1"/>
          </p:cNvPicPr>
          <p:nvPr/>
        </p:nvPicPr>
        <p:blipFill rotWithShape="1">
          <a:blip r:embed="rId22"/>
          <a:srcRect l="216" t="915" r="884" b="915"/>
          <a:stretch/>
        </p:blipFill>
        <p:spPr>
          <a:xfrm>
            <a:off x="590400" y="633600"/>
            <a:ext cx="11008800" cy="5594400"/>
          </a:xfrm>
          <a:prstGeom prst="rect">
            <a:avLst/>
          </a:prstGeom>
          <a:ln w="19050">
            <a:solidFill>
              <a:schemeClr val="tx1"/>
            </a:solidFill>
          </a:ln>
        </p:spPr>
      </p:pic>
      <p:sp>
        <p:nvSpPr>
          <p:cNvPr id="114" name="Highlight Details">
            <a:extLst>
              <a:ext uri="{FF2B5EF4-FFF2-40B4-BE49-F238E27FC236}">
                <a16:creationId xmlns:a16="http://schemas.microsoft.com/office/drawing/2014/main" id="{608CCC67-347B-44F1-9CD3-A34201723752}"/>
              </a:ext>
            </a:extLst>
          </p:cNvPr>
          <p:cNvSpPr/>
          <p:nvPr/>
        </p:nvSpPr>
        <p:spPr>
          <a:xfrm>
            <a:off x="2589243" y="1928050"/>
            <a:ext cx="666000" cy="180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45" name="Picture 44">
            <a:extLst>
              <a:ext uri="{FF2B5EF4-FFF2-40B4-BE49-F238E27FC236}">
                <a16:creationId xmlns:a16="http://schemas.microsoft.com/office/drawing/2014/main" id="{2A5306C5-FA38-42F9-8D02-78512EFC2F20}"/>
              </a:ext>
            </a:extLst>
          </p:cNvPr>
          <p:cNvPicPr>
            <a:picLocks noChangeAspect="1"/>
          </p:cNvPicPr>
          <p:nvPr/>
        </p:nvPicPr>
        <p:blipFill>
          <a:blip r:embed="rId23"/>
          <a:stretch>
            <a:fillRect/>
          </a:stretch>
        </p:blipFill>
        <p:spPr>
          <a:xfrm>
            <a:off x="1566863" y="852488"/>
            <a:ext cx="9058275" cy="5153025"/>
          </a:xfrm>
          <a:prstGeom prst="rect">
            <a:avLst/>
          </a:prstGeom>
          <a:ln w="19050">
            <a:solidFill>
              <a:schemeClr val="tx1"/>
            </a:solidFill>
          </a:ln>
        </p:spPr>
      </p:pic>
      <p:sp>
        <p:nvSpPr>
          <p:cNvPr id="115" name="Highlight Finish">
            <a:extLst>
              <a:ext uri="{FF2B5EF4-FFF2-40B4-BE49-F238E27FC236}">
                <a16:creationId xmlns:a16="http://schemas.microsoft.com/office/drawing/2014/main" id="{177B8043-9A3A-4534-A366-8C8A1E454228}"/>
              </a:ext>
            </a:extLst>
          </p:cNvPr>
          <p:cNvSpPr/>
          <p:nvPr/>
        </p:nvSpPr>
        <p:spPr>
          <a:xfrm>
            <a:off x="9626976" y="5568640"/>
            <a:ext cx="762823" cy="288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sp>
        <p:nvSpPr>
          <p:cNvPr id="116" name="Highlight Priority rating">
            <a:extLst>
              <a:ext uri="{FF2B5EF4-FFF2-40B4-BE49-F238E27FC236}">
                <a16:creationId xmlns:a16="http://schemas.microsoft.com/office/drawing/2014/main" id="{6DC469CD-7F72-4001-B0EE-013851753DF4}"/>
              </a:ext>
            </a:extLst>
          </p:cNvPr>
          <p:cNvSpPr/>
          <p:nvPr/>
        </p:nvSpPr>
        <p:spPr>
          <a:xfrm>
            <a:off x="832075" y="2395252"/>
            <a:ext cx="2305281" cy="276713"/>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46" name="Picture 45">
            <a:extLst>
              <a:ext uri="{FF2B5EF4-FFF2-40B4-BE49-F238E27FC236}">
                <a16:creationId xmlns:a16="http://schemas.microsoft.com/office/drawing/2014/main" id="{C18C66D9-1343-4309-A71D-EBF3471AE3AE}"/>
              </a:ext>
            </a:extLst>
          </p:cNvPr>
          <p:cNvPicPr>
            <a:picLocks noChangeAspect="1"/>
          </p:cNvPicPr>
          <p:nvPr/>
        </p:nvPicPr>
        <p:blipFill rotWithShape="1">
          <a:blip r:embed="rId24"/>
          <a:srcRect l="216" t="915" r="884" b="915"/>
          <a:stretch/>
        </p:blipFill>
        <p:spPr>
          <a:xfrm>
            <a:off x="590400" y="633600"/>
            <a:ext cx="11008800" cy="5594400"/>
          </a:xfrm>
          <a:prstGeom prst="rect">
            <a:avLst/>
          </a:prstGeom>
          <a:ln w="19050">
            <a:solidFill>
              <a:schemeClr val="tx1"/>
            </a:solidFill>
          </a:ln>
        </p:spPr>
      </p:pic>
      <p:grpSp>
        <p:nvGrpSpPr>
          <p:cNvPr id="26" name="Group 25">
            <a:extLst>
              <a:ext uri="{FF2B5EF4-FFF2-40B4-BE49-F238E27FC236}">
                <a16:creationId xmlns:a16="http://schemas.microsoft.com/office/drawing/2014/main" id="{2E157057-C65A-40A6-B379-BA20E3261DAB}"/>
              </a:ext>
            </a:extLst>
          </p:cNvPr>
          <p:cNvGrpSpPr/>
          <p:nvPr/>
        </p:nvGrpSpPr>
        <p:grpSpPr>
          <a:xfrm>
            <a:off x="2464811" y="2935815"/>
            <a:ext cx="2921848" cy="708137"/>
            <a:chOff x="2464811" y="2935815"/>
            <a:chExt cx="2921848" cy="708137"/>
          </a:xfrm>
        </p:grpSpPr>
        <p:sp>
          <p:nvSpPr>
            <p:cNvPr id="78" name="Assessment description">
              <a:extLst>
                <a:ext uri="{FF2B5EF4-FFF2-40B4-BE49-F238E27FC236}">
                  <a16:creationId xmlns:a16="http://schemas.microsoft.com/office/drawing/2014/main" id="{87463F02-29C6-49D4-91E1-F711D1DF0382}"/>
                </a:ext>
              </a:extLst>
            </p:cNvPr>
            <p:cNvSpPr/>
            <p:nvPr/>
          </p:nvSpPr>
          <p:spPr>
            <a:xfrm>
              <a:off x="3865089" y="3274620"/>
              <a:ext cx="1521570" cy="369332"/>
            </a:xfrm>
            <a:prstGeom prst="rect">
              <a:avLst/>
            </a:prstGeom>
            <a:solidFill>
              <a:schemeClr val="bg1"/>
            </a:solidFill>
            <a:ln>
              <a:solidFill>
                <a:schemeClr val="tx1"/>
              </a:solidFill>
            </a:ln>
          </p:spPr>
          <p:txBody>
            <a:bodyPr wrap="none" lIns="91440" tIns="45720" rIns="91440" bIns="45720">
              <a:spAutoFit/>
            </a:bodyPr>
            <a:lstStyle/>
            <a:p>
              <a:pPr algn="ctr"/>
              <a:r>
                <a:rPr lang="en-AU" b="1"/>
                <a:t>Select Priority</a:t>
              </a:r>
              <a:endParaRPr lang="en-AU"/>
            </a:p>
          </p:txBody>
        </p:sp>
        <p:cxnSp>
          <p:nvCxnSpPr>
            <p:cNvPr id="82" name="Straight Arrow Connector 81">
              <a:extLst>
                <a:ext uri="{FF2B5EF4-FFF2-40B4-BE49-F238E27FC236}">
                  <a16:creationId xmlns:a16="http://schemas.microsoft.com/office/drawing/2014/main" id="{485C8AFC-36A0-48CE-89C7-9FD394FE1494}"/>
                </a:ext>
              </a:extLst>
            </p:cNvPr>
            <p:cNvCxnSpPr>
              <a:cxnSpLocks/>
              <a:stCxn id="78" idx="0"/>
            </p:cNvCxnSpPr>
            <p:nvPr/>
          </p:nvCxnSpPr>
          <p:spPr>
            <a:xfrm flipH="1" flipV="1">
              <a:off x="2464811" y="2935815"/>
              <a:ext cx="2161063" cy="33880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47" name="Picture 46">
            <a:extLst>
              <a:ext uri="{FF2B5EF4-FFF2-40B4-BE49-F238E27FC236}">
                <a16:creationId xmlns:a16="http://schemas.microsoft.com/office/drawing/2014/main" id="{0689F131-E995-4A2A-B5A5-18778885E722}"/>
              </a:ext>
            </a:extLst>
          </p:cNvPr>
          <p:cNvPicPr>
            <a:picLocks noChangeAspect="1"/>
          </p:cNvPicPr>
          <p:nvPr/>
        </p:nvPicPr>
        <p:blipFill rotWithShape="1">
          <a:blip r:embed="rId25"/>
          <a:srcRect l="216" t="915" r="884" b="915"/>
          <a:stretch/>
        </p:blipFill>
        <p:spPr>
          <a:xfrm>
            <a:off x="590400" y="633600"/>
            <a:ext cx="11008800" cy="5594400"/>
          </a:xfrm>
          <a:prstGeom prst="rect">
            <a:avLst/>
          </a:prstGeom>
          <a:ln w="19050">
            <a:solidFill>
              <a:schemeClr val="tx1"/>
            </a:solidFill>
          </a:ln>
        </p:spPr>
      </p:pic>
      <p:pic>
        <p:nvPicPr>
          <p:cNvPr id="48" name="Picture 47">
            <a:extLst>
              <a:ext uri="{FF2B5EF4-FFF2-40B4-BE49-F238E27FC236}">
                <a16:creationId xmlns:a16="http://schemas.microsoft.com/office/drawing/2014/main" id="{29631F0A-3909-49AC-8DBC-E6666B47A2D4}"/>
              </a:ext>
            </a:extLst>
          </p:cNvPr>
          <p:cNvPicPr>
            <a:picLocks noChangeAspect="1"/>
          </p:cNvPicPr>
          <p:nvPr/>
        </p:nvPicPr>
        <p:blipFill rotWithShape="1">
          <a:blip r:embed="rId26"/>
          <a:srcRect l="226" t="915" r="873" b="915"/>
          <a:stretch/>
        </p:blipFill>
        <p:spPr>
          <a:xfrm>
            <a:off x="590400" y="633600"/>
            <a:ext cx="11008800" cy="5594400"/>
          </a:xfrm>
          <a:prstGeom prst="rect">
            <a:avLst/>
          </a:prstGeom>
          <a:ln w="19050">
            <a:solidFill>
              <a:schemeClr val="tx1"/>
            </a:solidFill>
          </a:ln>
        </p:spPr>
      </p:pic>
      <p:sp>
        <p:nvSpPr>
          <p:cNvPr id="117" name="Highlight Discharge">
            <a:extLst>
              <a:ext uri="{FF2B5EF4-FFF2-40B4-BE49-F238E27FC236}">
                <a16:creationId xmlns:a16="http://schemas.microsoft.com/office/drawing/2014/main" id="{21F7E8A9-431C-4814-9A57-EA06FCDB3F90}"/>
              </a:ext>
            </a:extLst>
          </p:cNvPr>
          <p:cNvSpPr/>
          <p:nvPr/>
        </p:nvSpPr>
        <p:spPr>
          <a:xfrm>
            <a:off x="791139" y="2690812"/>
            <a:ext cx="1861073" cy="214459"/>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49" name="Picture 48">
            <a:extLst>
              <a:ext uri="{FF2B5EF4-FFF2-40B4-BE49-F238E27FC236}">
                <a16:creationId xmlns:a16="http://schemas.microsoft.com/office/drawing/2014/main" id="{A20040F3-D42E-47A3-8A4A-DA57011B8C1A}"/>
              </a:ext>
            </a:extLst>
          </p:cNvPr>
          <p:cNvPicPr>
            <a:picLocks noChangeAspect="1"/>
          </p:cNvPicPr>
          <p:nvPr/>
        </p:nvPicPr>
        <p:blipFill rotWithShape="1">
          <a:blip r:embed="rId27"/>
          <a:srcRect l="226" t="915" r="873" b="915"/>
          <a:stretch/>
        </p:blipFill>
        <p:spPr>
          <a:xfrm>
            <a:off x="590400" y="633600"/>
            <a:ext cx="11008800" cy="5594400"/>
          </a:xfrm>
          <a:prstGeom prst="rect">
            <a:avLst/>
          </a:prstGeom>
          <a:ln w="19050">
            <a:solidFill>
              <a:schemeClr val="tx1"/>
            </a:solidFill>
          </a:ln>
        </p:spPr>
      </p:pic>
      <p:sp>
        <p:nvSpPr>
          <p:cNvPr id="118" name="Highlight Finish">
            <a:extLst>
              <a:ext uri="{FF2B5EF4-FFF2-40B4-BE49-F238E27FC236}">
                <a16:creationId xmlns:a16="http://schemas.microsoft.com/office/drawing/2014/main" id="{59637A5D-C176-433F-8836-92C662D7E6EC}"/>
              </a:ext>
            </a:extLst>
          </p:cNvPr>
          <p:cNvSpPr/>
          <p:nvPr/>
        </p:nvSpPr>
        <p:spPr>
          <a:xfrm>
            <a:off x="10592938" y="5845156"/>
            <a:ext cx="876021" cy="234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50" name="Picture 49">
            <a:extLst>
              <a:ext uri="{FF2B5EF4-FFF2-40B4-BE49-F238E27FC236}">
                <a16:creationId xmlns:a16="http://schemas.microsoft.com/office/drawing/2014/main" id="{531940ED-DDCC-4C7D-A634-A9A431F2E4FD}"/>
              </a:ext>
            </a:extLst>
          </p:cNvPr>
          <p:cNvPicPr>
            <a:picLocks noChangeAspect="1"/>
          </p:cNvPicPr>
          <p:nvPr/>
        </p:nvPicPr>
        <p:blipFill rotWithShape="1">
          <a:blip r:embed="rId28"/>
          <a:srcRect l="223" t="914" r="869" b="914"/>
          <a:stretch/>
        </p:blipFill>
        <p:spPr>
          <a:xfrm>
            <a:off x="590400" y="633600"/>
            <a:ext cx="11008800" cy="5594400"/>
          </a:xfrm>
          <a:prstGeom prst="rect">
            <a:avLst/>
          </a:prstGeom>
          <a:ln w="19050">
            <a:solidFill>
              <a:schemeClr val="tx1"/>
            </a:solidFill>
          </a:ln>
        </p:spPr>
      </p:pic>
      <p:pic>
        <p:nvPicPr>
          <p:cNvPr id="16" name="Picture 15">
            <a:extLst>
              <a:ext uri="{FF2B5EF4-FFF2-40B4-BE49-F238E27FC236}">
                <a16:creationId xmlns:a16="http://schemas.microsoft.com/office/drawing/2014/main" id="{C7EC6238-B9AA-48F3-942B-3A5D19B63C4D}"/>
              </a:ext>
            </a:extLst>
          </p:cNvPr>
          <p:cNvPicPr>
            <a:picLocks noChangeAspect="1"/>
          </p:cNvPicPr>
          <p:nvPr/>
        </p:nvPicPr>
        <p:blipFill>
          <a:blip r:embed="rId5"/>
          <a:stretch>
            <a:fillRect/>
          </a:stretch>
        </p:blipFill>
        <p:spPr>
          <a:xfrm>
            <a:off x="10682563" y="3380304"/>
            <a:ext cx="900000" cy="434042"/>
          </a:xfrm>
          <a:prstGeom prst="rect">
            <a:avLst/>
          </a:prstGeom>
        </p:spPr>
      </p:pic>
      <p:sp>
        <p:nvSpPr>
          <p:cNvPr id="119" name="Highlight Exit">
            <a:extLst>
              <a:ext uri="{FF2B5EF4-FFF2-40B4-BE49-F238E27FC236}">
                <a16:creationId xmlns:a16="http://schemas.microsoft.com/office/drawing/2014/main" id="{B7AE2C31-DF01-4984-B96F-AD82A73E5E02}"/>
              </a:ext>
            </a:extLst>
          </p:cNvPr>
          <p:cNvSpPr/>
          <p:nvPr/>
        </p:nvSpPr>
        <p:spPr>
          <a:xfrm>
            <a:off x="10818111" y="5773266"/>
            <a:ext cx="648000" cy="252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spTree>
    <p:extLst>
      <p:ext uri="{BB962C8B-B14F-4D97-AF65-F5344CB8AC3E}">
        <p14:creationId xmlns:p14="http://schemas.microsoft.com/office/powerpoint/2010/main" val="6800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4"/>
                                        </p:tgtEl>
                                        <p:attrNameLst>
                                          <p:attrName>style.visibility</p:attrName>
                                        </p:attrNameLst>
                                      </p:cBhvr>
                                      <p:to>
                                        <p:strVal val="hidden"/>
                                      </p:to>
                                    </p:set>
                                  </p:childTnLst>
                                </p:cTn>
                              </p:par>
                              <p:par>
                                <p:cTn id="17" presetID="1" presetClass="entr" presetSubtype="0" fill="hold" grpId="0" nodeType="withEffect">
                                  <p:stCondLst>
                                    <p:cond delay="150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2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6"/>
                                        </p:tgtEl>
                                        <p:attrNameLst>
                                          <p:attrName>style.visibility</p:attrName>
                                        </p:attrNameLst>
                                      </p:cBhvr>
                                      <p:to>
                                        <p:strVal val="visible"/>
                                      </p:to>
                                    </p:set>
                                  </p:childTnLst>
                                </p:cTn>
                              </p:par>
                              <p:par>
                                <p:cTn id="33" presetID="1" presetClass="entr" presetSubtype="0" fill="hold" grpId="0" nodeType="withEffect">
                                  <p:stCondLst>
                                    <p:cond delay="100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1000"/>
                                  </p:stCondLst>
                                  <p:childTnLst>
                                    <p:set>
                                      <p:cBhvr>
                                        <p:cTn id="40" dur="1" fill="hold">
                                          <p:stCondLst>
                                            <p:cond delay="0"/>
                                          </p:stCondLst>
                                        </p:cTn>
                                        <p:tgtEl>
                                          <p:spTgt spid="5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59"/>
                                        </p:tgtEl>
                                        <p:attrNameLst>
                                          <p:attrName>style.visibility</p:attrName>
                                        </p:attrNameLst>
                                      </p:cBhvr>
                                      <p:to>
                                        <p:strVal val="hidden"/>
                                      </p:to>
                                    </p:set>
                                  </p:childTnLst>
                                </p:cTn>
                              </p:par>
                              <p:par>
                                <p:cTn id="47" presetID="1" presetClass="entr" presetSubtype="0" fill="hold" grpId="0" nodeType="withEffect">
                                  <p:stCondLst>
                                    <p:cond delay="1000"/>
                                  </p:stCondLst>
                                  <p:childTnLst>
                                    <p:set>
                                      <p:cBhvr>
                                        <p:cTn id="48" dur="1" fill="hold">
                                          <p:stCondLst>
                                            <p:cond delay="0"/>
                                          </p:stCondLst>
                                        </p:cTn>
                                        <p:tgtEl>
                                          <p:spTgt spid="6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60"/>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6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par>
                                <p:cTn id="61" presetID="1" presetClass="entr" presetSubtype="0" fill="hold" grpId="0" nodeType="withEffect">
                                  <p:stCondLst>
                                    <p:cond delay="1000"/>
                                  </p:stCondLst>
                                  <p:childTnLst>
                                    <p:set>
                                      <p:cBhvr>
                                        <p:cTn id="62" dur="1" fill="hold">
                                          <p:stCondLst>
                                            <p:cond delay="0"/>
                                          </p:stCondLst>
                                        </p:cTn>
                                        <p:tgtEl>
                                          <p:spTgt spid="6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9"/>
                                        </p:tgtEl>
                                        <p:attrNameLst>
                                          <p:attrName>style.visibility</p:attrName>
                                        </p:attrNameLst>
                                      </p:cBhvr>
                                      <p:to>
                                        <p:strVal val="visible"/>
                                      </p:to>
                                    </p:set>
                                  </p:childTnLst>
                                </p:cTn>
                              </p:par>
                              <p:par>
                                <p:cTn id="83" presetID="1" presetClass="entr" presetSubtype="0" fill="hold" nodeType="withEffect">
                                  <p:stCondLst>
                                    <p:cond delay="2000"/>
                                  </p:stCondLst>
                                  <p:childTnLst>
                                    <p:set>
                                      <p:cBhvr>
                                        <p:cTn id="84" dur="1" fill="hold">
                                          <p:stCondLst>
                                            <p:cond delay="0"/>
                                          </p:stCondLst>
                                        </p:cTn>
                                        <p:tgtEl>
                                          <p:spTgt spid="7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5"/>
                                        </p:tgtEl>
                                        <p:attrNameLst>
                                          <p:attrName>style.visibility</p:attrName>
                                        </p:attrNameLst>
                                      </p:cBhvr>
                                      <p:to>
                                        <p:strVal val="visible"/>
                                      </p:to>
                                    </p:set>
                                  </p:childTnLst>
                                </p:cTn>
                              </p:par>
                              <p:par>
                                <p:cTn id="93" presetID="1" presetClass="entr" presetSubtype="0" fill="hold" nodeType="withEffect">
                                  <p:stCondLst>
                                    <p:cond delay="2000"/>
                                  </p:stCondLst>
                                  <p:childTnLst>
                                    <p:set>
                                      <p:cBhvr>
                                        <p:cTn id="94" dur="1" fill="hold">
                                          <p:stCondLst>
                                            <p:cond delay="0"/>
                                          </p:stCondLst>
                                        </p:cTn>
                                        <p:tgtEl>
                                          <p:spTgt spid="7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93"/>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par>
                                <p:cTn id="105" presetID="1" presetClass="entr" presetSubtype="0" fill="hold" grpId="0" nodeType="withEffect">
                                  <p:stCondLst>
                                    <p:cond delay="1000"/>
                                  </p:stCondLst>
                                  <p:childTnLst>
                                    <p:set>
                                      <p:cBhvr>
                                        <p:cTn id="106" dur="1" fill="hold">
                                          <p:stCondLst>
                                            <p:cond delay="0"/>
                                          </p:stCondLst>
                                        </p:cTn>
                                        <p:tgtEl>
                                          <p:spTgt spid="9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94"/>
                                        </p:tgtEl>
                                        <p:attrNameLst>
                                          <p:attrName>style.visibility</p:attrName>
                                        </p:attrNameLst>
                                      </p:cBhvr>
                                      <p:to>
                                        <p:strVal val="visible"/>
                                      </p:to>
                                    </p:set>
                                  </p:childTnLst>
                                </p:cTn>
                              </p:par>
                              <p:par>
                                <p:cTn id="111" presetID="1" presetClass="entr" presetSubtype="0" fill="hold" nodeType="withEffect">
                                  <p:stCondLst>
                                    <p:cond delay="2000"/>
                                  </p:stCondLst>
                                  <p:childTnLst>
                                    <p:set>
                                      <p:cBhvr>
                                        <p:cTn id="112" dur="1" fill="hold">
                                          <p:stCondLst>
                                            <p:cond delay="0"/>
                                          </p:stCondLst>
                                        </p:cTn>
                                        <p:tgtEl>
                                          <p:spTgt spid="96"/>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37"/>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01"/>
                                        </p:tgtEl>
                                        <p:attrNameLst>
                                          <p:attrName>style.visibility</p:attrName>
                                        </p:attrNameLst>
                                      </p:cBhvr>
                                      <p:to>
                                        <p:strVal val="visible"/>
                                      </p:to>
                                    </p:set>
                                  </p:childTnLst>
                                </p:cTn>
                              </p:par>
                              <p:par>
                                <p:cTn id="119" presetID="1" presetClass="entr" presetSubtype="0" fill="hold" nodeType="withEffect">
                                  <p:stCondLst>
                                    <p:cond delay="2000"/>
                                  </p:stCondLst>
                                  <p:childTnLst>
                                    <p:set>
                                      <p:cBhvr>
                                        <p:cTn id="120" dur="1" fill="hold">
                                          <p:stCondLst>
                                            <p:cond delay="0"/>
                                          </p:stCondLst>
                                        </p:cTn>
                                        <p:tgtEl>
                                          <p:spTgt spid="110"/>
                                        </p:tgtEl>
                                        <p:attrNameLst>
                                          <p:attrName>style.visibility</p:attrName>
                                        </p:attrNameLst>
                                      </p:cBhvr>
                                      <p:to>
                                        <p:strVal val="visible"/>
                                      </p:to>
                                    </p:set>
                                  </p:childTnLst>
                                </p:cTn>
                              </p:par>
                              <p:par>
                                <p:cTn id="121" presetID="1" presetClass="exit" presetSubtype="0" fill="hold" grpId="1" nodeType="withEffect">
                                  <p:stCondLst>
                                    <p:cond delay="2000"/>
                                  </p:stCondLst>
                                  <p:childTnLst>
                                    <p:set>
                                      <p:cBhvr>
                                        <p:cTn id="122" dur="1" fill="hold">
                                          <p:stCondLst>
                                            <p:cond delay="0"/>
                                          </p:stCondLst>
                                        </p:cTn>
                                        <p:tgtEl>
                                          <p:spTgt spid="10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44"/>
                                        </p:tgtEl>
                                        <p:attrNameLst>
                                          <p:attrName>style.visibility</p:attrName>
                                        </p:attrNameLst>
                                      </p:cBhvr>
                                      <p:to>
                                        <p:strVal val="visible"/>
                                      </p:to>
                                    </p:set>
                                  </p:childTnLst>
                                </p:cTn>
                              </p:par>
                              <p:par>
                                <p:cTn id="127" presetID="1" presetClass="entr" presetSubtype="0" fill="hold" grpId="0" nodeType="withEffect">
                                  <p:stCondLst>
                                    <p:cond delay="1000"/>
                                  </p:stCondLst>
                                  <p:childTnLst>
                                    <p:set>
                                      <p:cBhvr>
                                        <p:cTn id="128" dur="1" fill="hold">
                                          <p:stCondLst>
                                            <p:cond delay="0"/>
                                          </p:stCondLst>
                                        </p:cTn>
                                        <p:tgtEl>
                                          <p:spTgt spid="114"/>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45"/>
                                        </p:tgtEl>
                                        <p:attrNameLst>
                                          <p:attrName>style.visibility</p:attrName>
                                        </p:attrNameLst>
                                      </p:cBhvr>
                                      <p:to>
                                        <p:strVal val="visible"/>
                                      </p:to>
                                    </p:set>
                                  </p:childTnLst>
                                </p:cTn>
                              </p:par>
                              <p:par>
                                <p:cTn id="133" presetID="1" presetClass="exit" presetSubtype="0" fill="hold" grpId="1" nodeType="withEffect">
                                  <p:stCondLst>
                                    <p:cond delay="0"/>
                                  </p:stCondLst>
                                  <p:childTnLst>
                                    <p:set>
                                      <p:cBhvr>
                                        <p:cTn id="134" dur="1" fill="hold">
                                          <p:stCondLst>
                                            <p:cond delay="0"/>
                                          </p:stCondLst>
                                        </p:cTn>
                                        <p:tgtEl>
                                          <p:spTgt spid="114"/>
                                        </p:tgtEl>
                                        <p:attrNameLst>
                                          <p:attrName>style.visibility</p:attrName>
                                        </p:attrNameLst>
                                      </p:cBhvr>
                                      <p:to>
                                        <p:strVal val="hidden"/>
                                      </p:to>
                                    </p:set>
                                  </p:childTnLst>
                                </p:cTn>
                              </p:par>
                              <p:par>
                                <p:cTn id="135" presetID="1" presetClass="entr" presetSubtype="0" fill="hold" grpId="0" nodeType="withEffect">
                                  <p:stCondLst>
                                    <p:cond delay="0"/>
                                  </p:stCondLst>
                                  <p:childTnLst>
                                    <p:set>
                                      <p:cBhvr>
                                        <p:cTn id="136" dur="1" fill="hold">
                                          <p:stCondLst>
                                            <p:cond delay="0"/>
                                          </p:stCondLst>
                                        </p:cTn>
                                        <p:tgtEl>
                                          <p:spTgt spid="115"/>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nodeType="clickEffect">
                                  <p:stCondLst>
                                    <p:cond delay="0"/>
                                  </p:stCondLst>
                                  <p:childTnLst>
                                    <p:set>
                                      <p:cBhvr>
                                        <p:cTn id="140" dur="1" fill="hold">
                                          <p:stCondLst>
                                            <p:cond delay="0"/>
                                          </p:stCondLst>
                                        </p:cTn>
                                        <p:tgtEl>
                                          <p:spTgt spid="45"/>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115"/>
                                        </p:tgtEl>
                                        <p:attrNameLst>
                                          <p:attrName>style.visibility</p:attrName>
                                        </p:attrNameLst>
                                      </p:cBhvr>
                                      <p:to>
                                        <p:strVal val="hidden"/>
                                      </p:to>
                                    </p:set>
                                  </p:childTnLst>
                                </p:cTn>
                              </p:par>
                              <p:par>
                                <p:cTn id="143" presetID="1" presetClass="entr" presetSubtype="0" fill="hold" grpId="0" nodeType="withEffect">
                                  <p:stCondLst>
                                    <p:cond delay="0"/>
                                  </p:stCondLst>
                                  <p:childTnLst>
                                    <p:set>
                                      <p:cBhvr>
                                        <p:cTn id="144" dur="1" fill="hold">
                                          <p:stCondLst>
                                            <p:cond delay="0"/>
                                          </p:stCondLst>
                                        </p:cTn>
                                        <p:tgtEl>
                                          <p:spTgt spid="116"/>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46"/>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26"/>
                                        </p:tgtEl>
                                        <p:attrNameLst>
                                          <p:attrName>style.visibility</p:attrName>
                                        </p:attrNameLst>
                                      </p:cBhvr>
                                      <p:to>
                                        <p:strVal val="visible"/>
                                      </p:to>
                                    </p:set>
                                  </p:childTnLst>
                                </p:cTn>
                              </p:par>
                              <p:par>
                                <p:cTn id="151" presetID="1" presetClass="entr" presetSubtype="0" fill="hold" nodeType="withEffect">
                                  <p:stCondLst>
                                    <p:cond delay="1000"/>
                                  </p:stCondLst>
                                  <p:childTnLst>
                                    <p:set>
                                      <p:cBhvr>
                                        <p:cTn id="152" dur="1" fill="hold">
                                          <p:stCondLst>
                                            <p:cond delay="0"/>
                                          </p:stCondLst>
                                        </p:cTn>
                                        <p:tgtEl>
                                          <p:spTgt spid="47"/>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48"/>
                                        </p:tgtEl>
                                        <p:attrNameLst>
                                          <p:attrName>style.visibility</p:attrName>
                                        </p:attrNameLst>
                                      </p:cBhvr>
                                      <p:to>
                                        <p:strVal val="visible"/>
                                      </p:to>
                                    </p:set>
                                  </p:childTnLst>
                                </p:cTn>
                              </p:par>
                              <p:par>
                                <p:cTn id="157" presetID="1" presetClass="entr" presetSubtype="0" fill="hold" grpId="0" nodeType="withEffect">
                                  <p:stCondLst>
                                    <p:cond delay="1500"/>
                                  </p:stCondLst>
                                  <p:childTnLst>
                                    <p:set>
                                      <p:cBhvr>
                                        <p:cTn id="158" dur="1" fill="hold">
                                          <p:stCondLst>
                                            <p:cond delay="0"/>
                                          </p:stCondLst>
                                        </p:cTn>
                                        <p:tgtEl>
                                          <p:spTgt spid="117"/>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49"/>
                                        </p:tgtEl>
                                        <p:attrNameLst>
                                          <p:attrName>style.visibility</p:attrName>
                                        </p:attrNameLst>
                                      </p:cBhvr>
                                      <p:to>
                                        <p:strVal val="visible"/>
                                      </p:to>
                                    </p:set>
                                  </p:childTnLst>
                                </p:cTn>
                              </p:par>
                              <p:par>
                                <p:cTn id="163" presetID="1" presetClass="entr" presetSubtype="0" fill="hold" grpId="0" nodeType="withEffect">
                                  <p:stCondLst>
                                    <p:cond delay="1000"/>
                                  </p:stCondLst>
                                  <p:childTnLst>
                                    <p:set>
                                      <p:cBhvr>
                                        <p:cTn id="164" dur="1" fill="hold">
                                          <p:stCondLst>
                                            <p:cond delay="0"/>
                                          </p:stCondLst>
                                        </p:cTn>
                                        <p:tgtEl>
                                          <p:spTgt spid="118"/>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nodeType="clickEffect">
                                  <p:stCondLst>
                                    <p:cond delay="0"/>
                                  </p:stCondLst>
                                  <p:childTnLst>
                                    <p:set>
                                      <p:cBhvr>
                                        <p:cTn id="168" dur="1" fill="hold">
                                          <p:stCondLst>
                                            <p:cond delay="0"/>
                                          </p:stCondLst>
                                        </p:cTn>
                                        <p:tgtEl>
                                          <p:spTgt spid="50"/>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16"/>
                                        </p:tgtEl>
                                        <p:attrNameLst>
                                          <p:attrName>style.visibility</p:attrName>
                                        </p:attrNameLst>
                                      </p:cBhvr>
                                      <p:to>
                                        <p:strVal val="visible"/>
                                      </p:to>
                                    </p:set>
                                  </p:childTnLst>
                                </p:cTn>
                              </p:par>
                              <p:par>
                                <p:cTn id="171" presetID="1" presetClass="entr" presetSubtype="0" fill="hold" grpId="0" nodeType="withEffect">
                                  <p:stCondLst>
                                    <p:cond delay="1000"/>
                                  </p:stCondLst>
                                  <p:childTnLst>
                                    <p:set>
                                      <p:cBhvr>
                                        <p:cTn id="172"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P spid="58" grpId="0" animBg="1"/>
      <p:bldP spid="59" grpId="0" animBg="1"/>
      <p:bldP spid="59" grpId="1" animBg="1"/>
      <p:bldP spid="60" grpId="0" animBg="1"/>
      <p:bldP spid="60" grpId="1" animBg="1"/>
      <p:bldP spid="61" grpId="0" animBg="1"/>
      <p:bldP spid="62" grpId="0" animBg="1"/>
      <p:bldP spid="95" grpId="0" animBg="1"/>
      <p:bldP spid="101" grpId="0" animBg="1"/>
      <p:bldP spid="101" grpId="1" animBg="1"/>
      <p:bldP spid="114" grpId="0" animBg="1"/>
      <p:bldP spid="114" grpId="1" animBg="1"/>
      <p:bldP spid="115" grpId="0" animBg="1"/>
      <p:bldP spid="115" grpId="1" animBg="1"/>
      <p:bldP spid="116" grpId="0" animBg="1"/>
      <p:bldP spid="117" grpId="0" animBg="1"/>
      <p:bldP spid="118" grpId="0" animBg="1"/>
      <p:bldP spid="1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C16B1D97-F2A8-4ED7-9F77-CC74F5CDE6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834" y="6614861"/>
            <a:ext cx="628972" cy="242770"/>
          </a:xfrm>
        </p:spPr>
      </p:pic>
      <p:sp>
        <p:nvSpPr>
          <p:cNvPr id="4" name="Footer Placeholder 3">
            <a:extLst>
              <a:ext uri="{FF2B5EF4-FFF2-40B4-BE49-F238E27FC236}">
                <a16:creationId xmlns:a16="http://schemas.microsoft.com/office/drawing/2014/main" id="{920A603A-2DE5-4C4B-AA26-3B41AF5486CD}"/>
              </a:ext>
            </a:extLst>
          </p:cNvPr>
          <p:cNvSpPr>
            <a:spLocks noGrp="1"/>
          </p:cNvSpPr>
          <p:nvPr>
            <p:ph type="ftr" sz="quarter" idx="11"/>
          </p:nvPr>
        </p:nvSpPr>
        <p:spPr>
          <a:xfrm>
            <a:off x="-165754" y="6591766"/>
            <a:ext cx="4114800" cy="365125"/>
          </a:xfrm>
        </p:spPr>
        <p:txBody>
          <a:bodyPr/>
          <a:lstStyle/>
          <a:p>
            <a:r>
              <a:rPr lang="en-GB"/>
              <a:t>Trend Care Systems Pty Ltd 2020</a:t>
            </a:r>
            <a:endParaRPr lang="en-AU"/>
          </a:p>
        </p:txBody>
      </p:sp>
      <p:sp>
        <p:nvSpPr>
          <p:cNvPr id="12" name="Slide Number Placeholder 11">
            <a:extLst>
              <a:ext uri="{FF2B5EF4-FFF2-40B4-BE49-F238E27FC236}">
                <a16:creationId xmlns:a16="http://schemas.microsoft.com/office/drawing/2014/main" id="{5B36FE44-D7A4-410B-8D56-80F2B061CE99}"/>
              </a:ext>
            </a:extLst>
          </p:cNvPr>
          <p:cNvSpPr>
            <a:spLocks noGrp="1"/>
          </p:cNvSpPr>
          <p:nvPr>
            <p:ph type="sldNum" sz="quarter" idx="12"/>
          </p:nvPr>
        </p:nvSpPr>
        <p:spPr>
          <a:xfrm>
            <a:off x="8610600" y="6356350"/>
            <a:ext cx="2743200" cy="365125"/>
          </a:xfrm>
        </p:spPr>
        <p:txBody>
          <a:bodyPr/>
          <a:lstStyle/>
          <a:p>
            <a:fld id="{11A61DAD-6A46-4001-AD08-8C0C01E93E80}" type="slidenum">
              <a:rPr lang="en-AU" smtClean="0"/>
              <a:t>8</a:t>
            </a:fld>
            <a:endParaRPr lang="en-AU"/>
          </a:p>
        </p:txBody>
      </p:sp>
      <p:sp>
        <p:nvSpPr>
          <p:cNvPr id="14" name="Title 1">
            <a:extLst>
              <a:ext uri="{FF2B5EF4-FFF2-40B4-BE49-F238E27FC236}">
                <a16:creationId xmlns:a16="http://schemas.microsoft.com/office/drawing/2014/main" id="{41F0FD46-050C-46EA-A8D2-FEAA80C140A4}"/>
              </a:ext>
            </a:extLst>
          </p:cNvPr>
          <p:cNvSpPr>
            <a:spLocks noGrp="1"/>
          </p:cNvSpPr>
          <p:nvPr>
            <p:ph type="title"/>
          </p:nvPr>
        </p:nvSpPr>
        <p:spPr>
          <a:xfrm>
            <a:off x="321564" y="320040"/>
            <a:ext cx="3031236" cy="289253"/>
          </a:xfrm>
        </p:spPr>
        <p:txBody>
          <a:bodyPr>
            <a:normAutofit fontScale="90000"/>
          </a:bodyPr>
          <a:lstStyle/>
          <a:p>
            <a:r>
              <a:rPr lang="en-AU" sz="1600" b="1"/>
              <a:t>Roster Maintenance and Development</a:t>
            </a:r>
          </a:p>
        </p:txBody>
      </p:sp>
      <p:pic>
        <p:nvPicPr>
          <p:cNvPr id="10" name="LaunchPad">
            <a:extLst>
              <a:ext uri="{FF2B5EF4-FFF2-40B4-BE49-F238E27FC236}">
                <a16:creationId xmlns:a16="http://schemas.microsoft.com/office/drawing/2014/main" id="{292F3D59-CE19-457A-9047-283C470F0B0A}"/>
              </a:ext>
            </a:extLst>
          </p:cNvPr>
          <p:cNvPicPr>
            <a:picLocks noChangeAspect="1"/>
          </p:cNvPicPr>
          <p:nvPr/>
        </p:nvPicPr>
        <p:blipFill rotWithShape="1">
          <a:blip r:embed="rId3">
            <a:extLst>
              <a:ext uri="{28A0092B-C50C-407E-A947-70E740481C1C}">
                <a14:useLocalDpi xmlns:a14="http://schemas.microsoft.com/office/drawing/2010/main" val="0"/>
              </a:ext>
            </a:extLst>
          </a:blip>
          <a:srcRect l="225" t="914" r="871" b="914"/>
          <a:stretch/>
        </p:blipFill>
        <p:spPr>
          <a:xfrm>
            <a:off x="591600" y="631800"/>
            <a:ext cx="11008800" cy="5594400"/>
          </a:xfrm>
          <a:prstGeom prst="rect">
            <a:avLst/>
          </a:prstGeom>
          <a:ln w="19050">
            <a:solidFill>
              <a:schemeClr val="tx1"/>
            </a:solidFill>
          </a:ln>
        </p:spPr>
      </p:pic>
      <p:pic>
        <p:nvPicPr>
          <p:cNvPr id="19" name="Roster Units menu">
            <a:extLst>
              <a:ext uri="{FF2B5EF4-FFF2-40B4-BE49-F238E27FC236}">
                <a16:creationId xmlns:a16="http://schemas.microsoft.com/office/drawing/2014/main" id="{33C78B0F-18E0-49B8-B1B9-B28359702E44}"/>
              </a:ext>
            </a:extLst>
          </p:cNvPr>
          <p:cNvPicPr>
            <a:picLocks noChangeAspect="1"/>
          </p:cNvPicPr>
          <p:nvPr/>
        </p:nvPicPr>
        <p:blipFill rotWithShape="1">
          <a:blip r:embed="rId4"/>
          <a:srcRect l="226" t="915" r="873" b="915"/>
          <a:stretch/>
        </p:blipFill>
        <p:spPr>
          <a:xfrm>
            <a:off x="590400" y="633600"/>
            <a:ext cx="11008800" cy="5594400"/>
          </a:xfrm>
          <a:prstGeom prst="rect">
            <a:avLst/>
          </a:prstGeom>
          <a:ln w="19050">
            <a:solidFill>
              <a:schemeClr val="tx1"/>
            </a:solidFill>
          </a:ln>
        </p:spPr>
      </p:pic>
      <p:sp>
        <p:nvSpPr>
          <p:cNvPr id="78" name="Highlight Change">
            <a:extLst>
              <a:ext uri="{FF2B5EF4-FFF2-40B4-BE49-F238E27FC236}">
                <a16:creationId xmlns:a16="http://schemas.microsoft.com/office/drawing/2014/main" id="{8D52AE9B-43AC-4EEF-A50C-A4E6D97359D7}"/>
              </a:ext>
            </a:extLst>
          </p:cNvPr>
          <p:cNvSpPr/>
          <p:nvPr/>
        </p:nvSpPr>
        <p:spPr>
          <a:xfrm>
            <a:off x="10603426" y="4476391"/>
            <a:ext cx="648000" cy="234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30" name="Picture 29">
            <a:extLst>
              <a:ext uri="{FF2B5EF4-FFF2-40B4-BE49-F238E27FC236}">
                <a16:creationId xmlns:a16="http://schemas.microsoft.com/office/drawing/2014/main" id="{ED44A222-A30D-4E4B-9731-A607D17F2055}"/>
              </a:ext>
            </a:extLst>
          </p:cNvPr>
          <p:cNvPicPr>
            <a:picLocks noChangeAspect="1"/>
          </p:cNvPicPr>
          <p:nvPr/>
        </p:nvPicPr>
        <p:blipFill rotWithShape="1">
          <a:blip r:embed="rId5">
            <a:extLst>
              <a:ext uri="{28A0092B-C50C-407E-A947-70E740481C1C}">
                <a14:useLocalDpi xmlns:a14="http://schemas.microsoft.com/office/drawing/2010/main" val="0"/>
              </a:ext>
            </a:extLst>
          </a:blip>
          <a:srcRect l="226" t="916" r="873" b="916"/>
          <a:stretch/>
        </p:blipFill>
        <p:spPr>
          <a:xfrm>
            <a:off x="590400" y="633600"/>
            <a:ext cx="11008800" cy="5594400"/>
          </a:xfrm>
          <a:prstGeom prst="rect">
            <a:avLst/>
          </a:prstGeom>
          <a:ln w="19050">
            <a:solidFill>
              <a:schemeClr val="tx1"/>
            </a:solidFill>
          </a:ln>
        </p:spPr>
      </p:pic>
      <p:grpSp>
        <p:nvGrpSpPr>
          <p:cNvPr id="21" name="Group 20">
            <a:extLst>
              <a:ext uri="{FF2B5EF4-FFF2-40B4-BE49-F238E27FC236}">
                <a16:creationId xmlns:a16="http://schemas.microsoft.com/office/drawing/2014/main" id="{318FF38B-3AD6-4BC2-84E3-41810F099E0B}"/>
              </a:ext>
            </a:extLst>
          </p:cNvPr>
          <p:cNvGrpSpPr/>
          <p:nvPr/>
        </p:nvGrpSpPr>
        <p:grpSpPr>
          <a:xfrm>
            <a:off x="1977895" y="1858617"/>
            <a:ext cx="8236211" cy="2959595"/>
            <a:chOff x="1977895" y="1858617"/>
            <a:chExt cx="8236211" cy="2959595"/>
          </a:xfrm>
        </p:grpSpPr>
        <p:sp>
          <p:nvSpPr>
            <p:cNvPr id="32" name="Rectangle 31">
              <a:extLst>
                <a:ext uri="{FF2B5EF4-FFF2-40B4-BE49-F238E27FC236}">
                  <a16:creationId xmlns:a16="http://schemas.microsoft.com/office/drawing/2014/main" id="{F3F8C293-61C3-4082-839F-EE29ECCADCCB}"/>
                </a:ext>
              </a:extLst>
            </p:cNvPr>
            <p:cNvSpPr/>
            <p:nvPr/>
          </p:nvSpPr>
          <p:spPr>
            <a:xfrm>
              <a:off x="1977895" y="4171881"/>
              <a:ext cx="8236211" cy="646331"/>
            </a:xfrm>
            <a:prstGeom prst="rect">
              <a:avLst/>
            </a:prstGeom>
            <a:solidFill>
              <a:schemeClr val="bg1"/>
            </a:solidFill>
            <a:ln w="19050">
              <a:solidFill>
                <a:schemeClr val="tx1"/>
              </a:solidFill>
            </a:ln>
          </p:spPr>
          <p:txBody>
            <a:bodyPr wrap="square" lIns="91440" tIns="45720" rIns="91440" bIns="45720">
              <a:spAutoFit/>
            </a:bodyPr>
            <a:lstStyle/>
            <a:p>
              <a:r>
                <a:rPr lang="en-US" b="1" cap="none" spc="0">
                  <a:ln w="0"/>
                  <a:solidFill>
                    <a:schemeClr val="tx1"/>
                  </a:solidFill>
                </a:rPr>
                <a:t>Roster Unit Template has been changed to accommodate 31 days rather than 28 for Roster Units when using the 1 Calendar Month option.</a:t>
              </a:r>
              <a:endParaRPr lang="en-US">
                <a:ln w="0"/>
              </a:endParaRPr>
            </a:p>
          </p:txBody>
        </p:sp>
        <p:cxnSp>
          <p:nvCxnSpPr>
            <p:cNvPr id="11" name="Straight Arrow Connector 10">
              <a:extLst>
                <a:ext uri="{FF2B5EF4-FFF2-40B4-BE49-F238E27FC236}">
                  <a16:creationId xmlns:a16="http://schemas.microsoft.com/office/drawing/2014/main" id="{6A6FEBE4-EE56-4523-AA9F-D059537B5FDE}"/>
                </a:ext>
              </a:extLst>
            </p:cNvPr>
            <p:cNvCxnSpPr>
              <a:stCxn id="32" idx="0"/>
            </p:cNvCxnSpPr>
            <p:nvPr/>
          </p:nvCxnSpPr>
          <p:spPr>
            <a:xfrm flipH="1" flipV="1">
              <a:off x="4502426" y="1858617"/>
              <a:ext cx="1593575" cy="231326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Highlight Template">
            <a:extLst>
              <a:ext uri="{FF2B5EF4-FFF2-40B4-BE49-F238E27FC236}">
                <a16:creationId xmlns:a16="http://schemas.microsoft.com/office/drawing/2014/main" id="{0DE27B33-DC7D-4329-B2AE-3E4AA31AF652}"/>
              </a:ext>
            </a:extLst>
          </p:cNvPr>
          <p:cNvSpPr/>
          <p:nvPr/>
        </p:nvSpPr>
        <p:spPr>
          <a:xfrm>
            <a:off x="747495" y="3262570"/>
            <a:ext cx="954000" cy="180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20" name="Picture 19">
            <a:extLst>
              <a:ext uri="{FF2B5EF4-FFF2-40B4-BE49-F238E27FC236}">
                <a16:creationId xmlns:a16="http://schemas.microsoft.com/office/drawing/2014/main" id="{76078CE2-EB01-4607-9DB8-4EB158A02198}"/>
              </a:ext>
            </a:extLst>
          </p:cNvPr>
          <p:cNvPicPr>
            <a:picLocks noChangeAspect="1"/>
          </p:cNvPicPr>
          <p:nvPr/>
        </p:nvPicPr>
        <p:blipFill rotWithShape="1">
          <a:blip r:embed="rId6"/>
          <a:srcRect l="225" t="915" r="872" b="915"/>
          <a:stretch/>
        </p:blipFill>
        <p:spPr>
          <a:xfrm>
            <a:off x="590400" y="633600"/>
            <a:ext cx="11008800" cy="5594400"/>
          </a:xfrm>
          <a:prstGeom prst="rect">
            <a:avLst/>
          </a:prstGeom>
          <a:ln w="19050">
            <a:solidFill>
              <a:schemeClr val="tx1"/>
            </a:solidFill>
          </a:ln>
        </p:spPr>
      </p:pic>
      <p:sp>
        <p:nvSpPr>
          <p:cNvPr id="43" name="Highlight Create/Edit RUT">
            <a:extLst>
              <a:ext uri="{FF2B5EF4-FFF2-40B4-BE49-F238E27FC236}">
                <a16:creationId xmlns:a16="http://schemas.microsoft.com/office/drawing/2014/main" id="{9BAE246F-513F-4DD9-9405-5056D3F6F5B1}"/>
              </a:ext>
            </a:extLst>
          </p:cNvPr>
          <p:cNvSpPr/>
          <p:nvPr/>
        </p:nvSpPr>
        <p:spPr>
          <a:xfrm>
            <a:off x="1888561" y="1654802"/>
            <a:ext cx="1987699" cy="252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grpSp>
        <p:nvGrpSpPr>
          <p:cNvPr id="37" name="Group 36">
            <a:extLst>
              <a:ext uri="{FF2B5EF4-FFF2-40B4-BE49-F238E27FC236}">
                <a16:creationId xmlns:a16="http://schemas.microsoft.com/office/drawing/2014/main" id="{FC66C11F-A7AB-42EB-A6C7-27BB0342FB42}"/>
              </a:ext>
            </a:extLst>
          </p:cNvPr>
          <p:cNvGrpSpPr/>
          <p:nvPr/>
        </p:nvGrpSpPr>
        <p:grpSpPr>
          <a:xfrm>
            <a:off x="591600" y="631800"/>
            <a:ext cx="11008800" cy="5594400"/>
            <a:chOff x="327544" y="-9525"/>
            <a:chExt cx="11008800" cy="5594400"/>
          </a:xfrm>
        </p:grpSpPr>
        <p:pic>
          <p:nvPicPr>
            <p:cNvPr id="38" name="Picture 37">
              <a:extLst>
                <a:ext uri="{FF2B5EF4-FFF2-40B4-BE49-F238E27FC236}">
                  <a16:creationId xmlns:a16="http://schemas.microsoft.com/office/drawing/2014/main" id="{5659F4A0-A86E-48EE-B8C8-A3CD4161C206}"/>
                </a:ext>
              </a:extLst>
            </p:cNvPr>
            <p:cNvPicPr>
              <a:picLocks noChangeAspect="1"/>
            </p:cNvPicPr>
            <p:nvPr/>
          </p:nvPicPr>
          <p:blipFill>
            <a:blip r:embed="rId7"/>
            <a:stretch>
              <a:fillRect/>
            </a:stretch>
          </p:blipFill>
          <p:spPr>
            <a:xfrm>
              <a:off x="327544" y="-9525"/>
              <a:ext cx="6239447" cy="5594400"/>
            </a:xfrm>
            <a:prstGeom prst="rect">
              <a:avLst/>
            </a:prstGeom>
            <a:ln w="19050">
              <a:noFill/>
            </a:ln>
          </p:spPr>
        </p:pic>
        <p:pic>
          <p:nvPicPr>
            <p:cNvPr id="39" name="Picture 38">
              <a:extLst>
                <a:ext uri="{FF2B5EF4-FFF2-40B4-BE49-F238E27FC236}">
                  <a16:creationId xmlns:a16="http://schemas.microsoft.com/office/drawing/2014/main" id="{CFFDCEC4-13F9-41ED-9238-396E8CA169FA}"/>
                </a:ext>
              </a:extLst>
            </p:cNvPr>
            <p:cNvPicPr>
              <a:picLocks noChangeAspect="1"/>
            </p:cNvPicPr>
            <p:nvPr/>
          </p:nvPicPr>
          <p:blipFill>
            <a:blip r:embed="rId8"/>
            <a:stretch>
              <a:fillRect/>
            </a:stretch>
          </p:blipFill>
          <p:spPr>
            <a:xfrm>
              <a:off x="6331522" y="-9525"/>
              <a:ext cx="5004822" cy="5594400"/>
            </a:xfrm>
            <a:prstGeom prst="rect">
              <a:avLst/>
            </a:prstGeom>
            <a:ln w="19050">
              <a:noFill/>
            </a:ln>
          </p:spPr>
        </p:pic>
        <p:pic>
          <p:nvPicPr>
            <p:cNvPr id="40" name="Picture 39">
              <a:extLst>
                <a:ext uri="{FF2B5EF4-FFF2-40B4-BE49-F238E27FC236}">
                  <a16:creationId xmlns:a16="http://schemas.microsoft.com/office/drawing/2014/main" id="{90854A45-7588-4678-B9F4-CE861A2EA068}"/>
                </a:ext>
              </a:extLst>
            </p:cNvPr>
            <p:cNvPicPr>
              <a:picLocks noChangeAspect="1"/>
            </p:cNvPicPr>
            <p:nvPr/>
          </p:nvPicPr>
          <p:blipFill>
            <a:blip r:embed="rId9"/>
            <a:stretch>
              <a:fillRect/>
            </a:stretch>
          </p:blipFill>
          <p:spPr>
            <a:xfrm>
              <a:off x="6048702" y="311808"/>
              <a:ext cx="2549921" cy="489510"/>
            </a:xfrm>
            <a:prstGeom prst="rect">
              <a:avLst/>
            </a:prstGeom>
            <a:ln w="19050">
              <a:noFill/>
            </a:ln>
          </p:spPr>
        </p:pic>
        <p:pic>
          <p:nvPicPr>
            <p:cNvPr id="41" name="Picture 40">
              <a:extLst>
                <a:ext uri="{FF2B5EF4-FFF2-40B4-BE49-F238E27FC236}">
                  <a16:creationId xmlns:a16="http://schemas.microsoft.com/office/drawing/2014/main" id="{6DE6835B-870D-4D1A-B002-A5E7E0798A42}"/>
                </a:ext>
              </a:extLst>
            </p:cNvPr>
            <p:cNvPicPr preferRelativeResize="0">
              <a:picLocks/>
            </p:cNvPicPr>
            <p:nvPr/>
          </p:nvPicPr>
          <p:blipFill>
            <a:blip r:embed="rId10"/>
            <a:stretch>
              <a:fillRect/>
            </a:stretch>
          </p:blipFill>
          <p:spPr>
            <a:xfrm>
              <a:off x="464792" y="4598085"/>
              <a:ext cx="3329317" cy="132151"/>
            </a:xfrm>
            <a:prstGeom prst="rect">
              <a:avLst/>
            </a:prstGeom>
            <a:ln w="19050">
              <a:noFill/>
            </a:ln>
          </p:spPr>
        </p:pic>
      </p:grpSp>
      <p:sp>
        <p:nvSpPr>
          <p:cNvPr id="44" name="Rectangle 43">
            <a:extLst>
              <a:ext uri="{FF2B5EF4-FFF2-40B4-BE49-F238E27FC236}">
                <a16:creationId xmlns:a16="http://schemas.microsoft.com/office/drawing/2014/main" id="{D82A657F-9231-43F9-BA49-7FEA356D46A3}"/>
              </a:ext>
            </a:extLst>
          </p:cNvPr>
          <p:cNvSpPr/>
          <p:nvPr/>
        </p:nvSpPr>
        <p:spPr>
          <a:xfrm>
            <a:off x="2130295" y="4324281"/>
            <a:ext cx="8236211" cy="646331"/>
          </a:xfrm>
          <a:prstGeom prst="rect">
            <a:avLst/>
          </a:prstGeom>
          <a:solidFill>
            <a:schemeClr val="bg1"/>
          </a:solidFill>
          <a:ln w="19050">
            <a:solidFill>
              <a:schemeClr val="tx1"/>
            </a:solidFill>
          </a:ln>
        </p:spPr>
        <p:txBody>
          <a:bodyPr wrap="square" lIns="91440" tIns="45720" rIns="91440" bIns="45720">
            <a:spAutoFit/>
          </a:bodyPr>
          <a:lstStyle/>
          <a:p>
            <a:r>
              <a:rPr lang="en-US" cap="none" spc="0">
                <a:ln w="0"/>
                <a:solidFill>
                  <a:schemeClr val="tx1"/>
                </a:solidFill>
              </a:rPr>
              <a:t>Roster Unit Template view is now 37 days which accommodates the ‘rolling start day’ when using the </a:t>
            </a:r>
            <a:r>
              <a:rPr lang="en-US" b="1" cap="none" spc="0">
                <a:ln w="0"/>
                <a:solidFill>
                  <a:schemeClr val="tx1"/>
                </a:solidFill>
              </a:rPr>
              <a:t>1 Calendar Month </a:t>
            </a:r>
            <a:r>
              <a:rPr lang="en-US" cap="none" spc="0">
                <a:ln w="0"/>
                <a:solidFill>
                  <a:schemeClr val="tx1"/>
                </a:solidFill>
              </a:rPr>
              <a:t>option</a:t>
            </a:r>
            <a:endParaRPr lang="en-US">
              <a:ln w="0"/>
            </a:endParaRPr>
          </a:p>
        </p:txBody>
      </p:sp>
      <p:pic>
        <p:nvPicPr>
          <p:cNvPr id="23" name="Picture 22">
            <a:extLst>
              <a:ext uri="{FF2B5EF4-FFF2-40B4-BE49-F238E27FC236}">
                <a16:creationId xmlns:a16="http://schemas.microsoft.com/office/drawing/2014/main" id="{BF27095D-9375-416D-B22B-9201FABDCAAB}"/>
              </a:ext>
            </a:extLst>
          </p:cNvPr>
          <p:cNvPicPr>
            <a:picLocks noChangeAspect="1"/>
          </p:cNvPicPr>
          <p:nvPr/>
        </p:nvPicPr>
        <p:blipFill rotWithShape="1">
          <a:blip r:embed="rId11">
            <a:extLst>
              <a:ext uri="{28A0092B-C50C-407E-A947-70E740481C1C}">
                <a14:useLocalDpi xmlns:a14="http://schemas.microsoft.com/office/drawing/2010/main" val="0"/>
              </a:ext>
            </a:extLst>
          </a:blip>
          <a:srcRect l="227" t="916" r="874" b="916"/>
          <a:stretch/>
        </p:blipFill>
        <p:spPr>
          <a:xfrm>
            <a:off x="590400" y="633600"/>
            <a:ext cx="11008800" cy="5594400"/>
          </a:xfrm>
          <a:prstGeom prst="rect">
            <a:avLst/>
          </a:prstGeom>
          <a:ln w="19050">
            <a:solidFill>
              <a:schemeClr val="tx1"/>
            </a:solidFill>
          </a:ln>
        </p:spPr>
      </p:pic>
      <p:grpSp>
        <p:nvGrpSpPr>
          <p:cNvPr id="47" name="Group 46">
            <a:extLst>
              <a:ext uri="{FF2B5EF4-FFF2-40B4-BE49-F238E27FC236}">
                <a16:creationId xmlns:a16="http://schemas.microsoft.com/office/drawing/2014/main" id="{C93671D3-859A-4041-8F46-24FD2C2CA494}"/>
              </a:ext>
            </a:extLst>
          </p:cNvPr>
          <p:cNvGrpSpPr/>
          <p:nvPr/>
        </p:nvGrpSpPr>
        <p:grpSpPr>
          <a:xfrm>
            <a:off x="1772232" y="3001617"/>
            <a:ext cx="8236211" cy="2827093"/>
            <a:chOff x="1772232" y="3001617"/>
            <a:chExt cx="8236211" cy="2827093"/>
          </a:xfrm>
        </p:grpSpPr>
        <p:sp>
          <p:nvSpPr>
            <p:cNvPr id="22" name="Rectangle 21">
              <a:extLst>
                <a:ext uri="{FF2B5EF4-FFF2-40B4-BE49-F238E27FC236}">
                  <a16:creationId xmlns:a16="http://schemas.microsoft.com/office/drawing/2014/main" id="{3013B9EB-443A-4AA8-9AD1-8585B4747F58}"/>
                </a:ext>
              </a:extLst>
            </p:cNvPr>
            <p:cNvSpPr/>
            <p:nvPr/>
          </p:nvSpPr>
          <p:spPr>
            <a:xfrm>
              <a:off x="1772232" y="4905380"/>
              <a:ext cx="8236211" cy="923330"/>
            </a:xfrm>
            <a:prstGeom prst="rect">
              <a:avLst/>
            </a:prstGeom>
            <a:solidFill>
              <a:schemeClr val="bg1"/>
            </a:solidFill>
            <a:ln w="19050">
              <a:solidFill>
                <a:schemeClr val="tx1"/>
              </a:solidFill>
            </a:ln>
          </p:spPr>
          <p:txBody>
            <a:bodyPr wrap="square" lIns="91440" tIns="45720" rIns="91440" bIns="45720">
              <a:spAutoFit/>
            </a:bodyPr>
            <a:lstStyle/>
            <a:p>
              <a:r>
                <a:rPr lang="en-US" b="1" cap="none" spc="0">
                  <a:ln w="0"/>
                  <a:solidFill>
                    <a:schemeClr val="tx1"/>
                  </a:solidFill>
                </a:rPr>
                <a:t>Roster Unit Template Notes </a:t>
              </a:r>
              <a:r>
                <a:rPr lang="en-US" cap="none" spc="0">
                  <a:ln w="0"/>
                  <a:solidFill>
                    <a:schemeClr val="tx1"/>
                  </a:solidFill>
                </a:rPr>
                <a:t>now display automatically when the template is opened.</a:t>
              </a:r>
            </a:p>
            <a:p>
              <a:pPr marL="285750" indent="-285750">
                <a:buFont typeface="Arial" panose="020B0604020202020204" pitchFamily="34" charset="0"/>
                <a:buChar char="•"/>
              </a:pPr>
              <a:r>
                <a:rPr lang="en-US">
                  <a:ln w="0"/>
                </a:rPr>
                <a:t>There is the option to see these notes only on the template or also to populate Notes in Roster Development</a:t>
              </a:r>
            </a:p>
          </p:txBody>
        </p:sp>
        <p:cxnSp>
          <p:nvCxnSpPr>
            <p:cNvPr id="46" name="Straight Arrow Connector 45">
              <a:extLst>
                <a:ext uri="{FF2B5EF4-FFF2-40B4-BE49-F238E27FC236}">
                  <a16:creationId xmlns:a16="http://schemas.microsoft.com/office/drawing/2014/main" id="{46C27108-AC5A-4E56-A706-61E5BC039CB2}"/>
                </a:ext>
              </a:extLst>
            </p:cNvPr>
            <p:cNvCxnSpPr>
              <a:stCxn id="22" idx="0"/>
            </p:cNvCxnSpPr>
            <p:nvPr/>
          </p:nvCxnSpPr>
          <p:spPr>
            <a:xfrm flipH="1" flipV="1">
              <a:off x="5118652" y="3001617"/>
              <a:ext cx="771686" cy="19037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4" name="Picture 23">
            <a:extLst>
              <a:ext uri="{FF2B5EF4-FFF2-40B4-BE49-F238E27FC236}">
                <a16:creationId xmlns:a16="http://schemas.microsoft.com/office/drawing/2014/main" id="{9C97E3F3-DE5C-4D4C-9300-26CC04FDF0FA}"/>
              </a:ext>
            </a:extLst>
          </p:cNvPr>
          <p:cNvPicPr>
            <a:picLocks noChangeAspect="1"/>
          </p:cNvPicPr>
          <p:nvPr/>
        </p:nvPicPr>
        <p:blipFill rotWithShape="1">
          <a:blip r:embed="rId12">
            <a:extLst>
              <a:ext uri="{28A0092B-C50C-407E-A947-70E740481C1C}">
                <a14:useLocalDpi xmlns:a14="http://schemas.microsoft.com/office/drawing/2010/main" val="0"/>
              </a:ext>
            </a:extLst>
          </a:blip>
          <a:srcRect l="225" t="916" r="872" b="916"/>
          <a:stretch/>
        </p:blipFill>
        <p:spPr>
          <a:xfrm>
            <a:off x="590400" y="633600"/>
            <a:ext cx="11008800" cy="5594400"/>
          </a:xfrm>
          <a:prstGeom prst="rect">
            <a:avLst/>
          </a:prstGeom>
          <a:ln w="19050">
            <a:solidFill>
              <a:schemeClr val="tx1"/>
            </a:solidFill>
          </a:ln>
        </p:spPr>
      </p:pic>
      <p:sp>
        <p:nvSpPr>
          <p:cNvPr id="45" name="Highlight Change">
            <a:extLst>
              <a:ext uri="{FF2B5EF4-FFF2-40B4-BE49-F238E27FC236}">
                <a16:creationId xmlns:a16="http://schemas.microsoft.com/office/drawing/2014/main" id="{C4A75444-BF92-44E9-9F07-1C5450FB388D}"/>
              </a:ext>
            </a:extLst>
          </p:cNvPr>
          <p:cNvSpPr/>
          <p:nvPr/>
        </p:nvSpPr>
        <p:spPr>
          <a:xfrm>
            <a:off x="8416104" y="3068693"/>
            <a:ext cx="665802" cy="252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25" name="Picture 24">
            <a:extLst>
              <a:ext uri="{FF2B5EF4-FFF2-40B4-BE49-F238E27FC236}">
                <a16:creationId xmlns:a16="http://schemas.microsoft.com/office/drawing/2014/main" id="{4FEB006B-F61E-45EC-A42F-5030A2E868E3}"/>
              </a:ext>
            </a:extLst>
          </p:cNvPr>
          <p:cNvPicPr>
            <a:picLocks noChangeAspect="1"/>
          </p:cNvPicPr>
          <p:nvPr/>
        </p:nvPicPr>
        <p:blipFill rotWithShape="1">
          <a:blip r:embed="rId13">
            <a:extLst>
              <a:ext uri="{28A0092B-C50C-407E-A947-70E740481C1C}">
                <a14:useLocalDpi xmlns:a14="http://schemas.microsoft.com/office/drawing/2010/main" val="0"/>
              </a:ext>
            </a:extLst>
          </a:blip>
          <a:srcRect l="227" t="916" r="874" b="916"/>
          <a:stretch/>
        </p:blipFill>
        <p:spPr>
          <a:xfrm>
            <a:off x="590400" y="633600"/>
            <a:ext cx="11008800" cy="5594400"/>
          </a:xfrm>
          <a:prstGeom prst="rect">
            <a:avLst/>
          </a:prstGeom>
          <a:ln w="19050">
            <a:solidFill>
              <a:schemeClr val="tx1"/>
            </a:solidFill>
          </a:ln>
        </p:spPr>
      </p:pic>
      <p:sp>
        <p:nvSpPr>
          <p:cNvPr id="13" name="Rectangle 12">
            <a:extLst>
              <a:ext uri="{FF2B5EF4-FFF2-40B4-BE49-F238E27FC236}">
                <a16:creationId xmlns:a16="http://schemas.microsoft.com/office/drawing/2014/main" id="{DB9561D0-98CF-4E86-8DDF-8CC45B2FC7A8}"/>
              </a:ext>
            </a:extLst>
          </p:cNvPr>
          <p:cNvSpPr/>
          <p:nvPr/>
        </p:nvSpPr>
        <p:spPr>
          <a:xfrm>
            <a:off x="963483" y="4926394"/>
            <a:ext cx="10499669" cy="369332"/>
          </a:xfrm>
          <a:prstGeom prst="rect">
            <a:avLst/>
          </a:prstGeom>
          <a:solidFill>
            <a:schemeClr val="bg1"/>
          </a:solidFill>
          <a:ln w="19050">
            <a:solidFill>
              <a:schemeClr val="tx1"/>
            </a:solidFill>
          </a:ln>
        </p:spPr>
        <p:txBody>
          <a:bodyPr wrap="none" lIns="91440" tIns="45720" rIns="91440" bIns="45720">
            <a:spAutoFit/>
          </a:bodyPr>
          <a:lstStyle/>
          <a:p>
            <a:pPr algn="ctr"/>
            <a:r>
              <a:rPr lang="en-US" b="0" cap="none" spc="0">
                <a:ln w="0"/>
                <a:solidFill>
                  <a:schemeClr val="tx1"/>
                </a:solidFill>
              </a:rPr>
              <a:t>By checking </a:t>
            </a:r>
            <a:r>
              <a:rPr lang="en-US" b="1" cap="none" spc="0">
                <a:ln w="0"/>
                <a:solidFill>
                  <a:schemeClr val="tx1"/>
                </a:solidFill>
              </a:rPr>
              <a:t>‘Template Only Note’</a:t>
            </a:r>
            <a:r>
              <a:rPr lang="en-US" b="0" cap="none" spc="0">
                <a:ln w="0"/>
                <a:solidFill>
                  <a:schemeClr val="tx1"/>
                </a:solidFill>
              </a:rPr>
              <a:t>, the note will </a:t>
            </a:r>
            <a:r>
              <a:rPr lang="en-US" b="1" u="sng" cap="none" spc="0">
                <a:ln w="0"/>
                <a:solidFill>
                  <a:schemeClr val="tx1"/>
                </a:solidFill>
              </a:rPr>
              <a:t>not</a:t>
            </a:r>
            <a:r>
              <a:rPr lang="en-US" b="0" cap="none" spc="0">
                <a:ln w="0"/>
                <a:solidFill>
                  <a:schemeClr val="tx1"/>
                </a:solidFill>
              </a:rPr>
              <a:t> populate Roster Notes when creating a new Roster Period</a:t>
            </a:r>
          </a:p>
        </p:txBody>
      </p:sp>
      <p:sp>
        <p:nvSpPr>
          <p:cNvPr id="48" name="Highlight Save">
            <a:extLst>
              <a:ext uri="{FF2B5EF4-FFF2-40B4-BE49-F238E27FC236}">
                <a16:creationId xmlns:a16="http://schemas.microsoft.com/office/drawing/2014/main" id="{CD343936-F597-4F87-AEB5-CE454F8D2AC6}"/>
              </a:ext>
            </a:extLst>
          </p:cNvPr>
          <p:cNvSpPr/>
          <p:nvPr/>
        </p:nvSpPr>
        <p:spPr>
          <a:xfrm>
            <a:off x="7222683" y="4133169"/>
            <a:ext cx="639169" cy="234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49" name="Picture 48">
            <a:extLst>
              <a:ext uri="{FF2B5EF4-FFF2-40B4-BE49-F238E27FC236}">
                <a16:creationId xmlns:a16="http://schemas.microsoft.com/office/drawing/2014/main" id="{070BD71C-3420-4712-B161-2A3D38BCE1AE}"/>
              </a:ext>
            </a:extLst>
          </p:cNvPr>
          <p:cNvPicPr>
            <a:picLocks noChangeAspect="1"/>
          </p:cNvPicPr>
          <p:nvPr/>
        </p:nvPicPr>
        <p:blipFill rotWithShape="1">
          <a:blip r:embed="rId14"/>
          <a:srcRect l="216" t="947" r="884" b="885"/>
          <a:stretch/>
        </p:blipFill>
        <p:spPr>
          <a:xfrm>
            <a:off x="590400" y="633600"/>
            <a:ext cx="11008800" cy="5594400"/>
          </a:xfrm>
          <a:prstGeom prst="rect">
            <a:avLst/>
          </a:prstGeom>
          <a:ln w="19050">
            <a:solidFill>
              <a:schemeClr val="tx1"/>
            </a:solidFill>
          </a:ln>
        </p:spPr>
      </p:pic>
      <p:sp>
        <p:nvSpPr>
          <p:cNvPr id="50" name="Highlight Codes">
            <a:extLst>
              <a:ext uri="{FF2B5EF4-FFF2-40B4-BE49-F238E27FC236}">
                <a16:creationId xmlns:a16="http://schemas.microsoft.com/office/drawing/2014/main" id="{DE3A824B-8708-4C07-9D66-713A68057507}"/>
              </a:ext>
            </a:extLst>
          </p:cNvPr>
          <p:cNvSpPr/>
          <p:nvPr/>
        </p:nvSpPr>
        <p:spPr>
          <a:xfrm>
            <a:off x="1433917" y="1246394"/>
            <a:ext cx="762631" cy="198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27" name="Picture 26">
            <a:extLst>
              <a:ext uri="{FF2B5EF4-FFF2-40B4-BE49-F238E27FC236}">
                <a16:creationId xmlns:a16="http://schemas.microsoft.com/office/drawing/2014/main" id="{6ADD7D0F-D977-4412-A8FC-3D8A4C134205}"/>
              </a:ext>
            </a:extLst>
          </p:cNvPr>
          <p:cNvPicPr>
            <a:picLocks noChangeAspect="1"/>
          </p:cNvPicPr>
          <p:nvPr/>
        </p:nvPicPr>
        <p:blipFill rotWithShape="1">
          <a:blip r:embed="rId15"/>
          <a:srcRect l="224" t="914" r="871" b="914"/>
          <a:stretch/>
        </p:blipFill>
        <p:spPr>
          <a:xfrm>
            <a:off x="590400" y="633600"/>
            <a:ext cx="11008800" cy="5594400"/>
          </a:xfrm>
          <a:prstGeom prst="rect">
            <a:avLst/>
          </a:prstGeom>
          <a:ln w="19050">
            <a:solidFill>
              <a:schemeClr val="tx1"/>
            </a:solidFill>
          </a:ln>
        </p:spPr>
      </p:pic>
      <p:sp>
        <p:nvSpPr>
          <p:cNvPr id="51" name="Rectangle 50">
            <a:extLst>
              <a:ext uri="{FF2B5EF4-FFF2-40B4-BE49-F238E27FC236}">
                <a16:creationId xmlns:a16="http://schemas.microsoft.com/office/drawing/2014/main" id="{DBD53042-ADFE-48E1-A115-BA26E6AC8B70}"/>
              </a:ext>
            </a:extLst>
          </p:cNvPr>
          <p:cNvSpPr/>
          <p:nvPr/>
        </p:nvSpPr>
        <p:spPr>
          <a:xfrm>
            <a:off x="1156488" y="4141402"/>
            <a:ext cx="9664312" cy="369332"/>
          </a:xfrm>
          <a:prstGeom prst="rect">
            <a:avLst/>
          </a:prstGeom>
          <a:solidFill>
            <a:schemeClr val="bg1"/>
          </a:solidFill>
          <a:ln w="19050">
            <a:solidFill>
              <a:schemeClr val="tx1"/>
            </a:solidFill>
          </a:ln>
        </p:spPr>
        <p:txBody>
          <a:bodyPr wrap="none" lIns="91440" tIns="45720" rIns="91440" bIns="45720">
            <a:spAutoFit/>
          </a:bodyPr>
          <a:lstStyle/>
          <a:p>
            <a:pPr algn="ctr"/>
            <a:r>
              <a:rPr lang="en-US" b="0" cap="none" spc="0">
                <a:ln w="0"/>
                <a:solidFill>
                  <a:schemeClr val="tx1"/>
                </a:solidFill>
              </a:rPr>
              <a:t>For each tab in the Roster Unit Template, the </a:t>
            </a:r>
            <a:r>
              <a:rPr lang="en-US" b="1" cap="none" spc="0">
                <a:ln w="0"/>
                <a:solidFill>
                  <a:schemeClr val="tx1"/>
                </a:solidFill>
              </a:rPr>
              <a:t>Totals</a:t>
            </a:r>
            <a:r>
              <a:rPr lang="en-US" b="0" cap="none" spc="0">
                <a:ln w="0"/>
                <a:solidFill>
                  <a:schemeClr val="tx1"/>
                </a:solidFill>
              </a:rPr>
              <a:t> row has been added to the corresponding report </a:t>
            </a:r>
          </a:p>
        </p:txBody>
      </p:sp>
      <p:sp>
        <p:nvSpPr>
          <p:cNvPr id="52" name="Highlight view">
            <a:extLst>
              <a:ext uri="{FF2B5EF4-FFF2-40B4-BE49-F238E27FC236}">
                <a16:creationId xmlns:a16="http://schemas.microsoft.com/office/drawing/2014/main" id="{2F77F609-396B-43D0-8063-62BA5C247BF1}"/>
              </a:ext>
            </a:extLst>
          </p:cNvPr>
          <p:cNvSpPr/>
          <p:nvPr/>
        </p:nvSpPr>
        <p:spPr>
          <a:xfrm>
            <a:off x="668956" y="5602758"/>
            <a:ext cx="900000" cy="180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28" name="Picture 27">
            <a:extLst>
              <a:ext uri="{FF2B5EF4-FFF2-40B4-BE49-F238E27FC236}">
                <a16:creationId xmlns:a16="http://schemas.microsoft.com/office/drawing/2014/main" id="{EC374F75-9C49-4E21-AFC6-E146C55B4F28}"/>
              </a:ext>
            </a:extLst>
          </p:cNvPr>
          <p:cNvPicPr>
            <a:picLocks noChangeAspect="1"/>
          </p:cNvPicPr>
          <p:nvPr/>
        </p:nvPicPr>
        <p:blipFill rotWithShape="1">
          <a:blip r:embed="rId16"/>
          <a:srcRect l="226" t="462" r="873" b="9711"/>
          <a:stretch/>
        </p:blipFill>
        <p:spPr>
          <a:xfrm>
            <a:off x="590400" y="631800"/>
            <a:ext cx="11008800" cy="5594400"/>
          </a:xfrm>
          <a:prstGeom prst="rect">
            <a:avLst/>
          </a:prstGeom>
          <a:ln w="19050">
            <a:solidFill>
              <a:schemeClr val="tx1"/>
            </a:solidFill>
          </a:ln>
        </p:spPr>
      </p:pic>
      <p:sp>
        <p:nvSpPr>
          <p:cNvPr id="53" name="Highlight finished">
            <a:extLst>
              <a:ext uri="{FF2B5EF4-FFF2-40B4-BE49-F238E27FC236}">
                <a16:creationId xmlns:a16="http://schemas.microsoft.com/office/drawing/2014/main" id="{CE8D5235-6F75-4254-AAA2-87340DF4EE71}"/>
              </a:ext>
            </a:extLst>
          </p:cNvPr>
          <p:cNvSpPr/>
          <p:nvPr/>
        </p:nvSpPr>
        <p:spPr>
          <a:xfrm>
            <a:off x="10733659" y="4746114"/>
            <a:ext cx="756000" cy="216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2" name="Picture 1">
            <a:extLst>
              <a:ext uri="{FF2B5EF4-FFF2-40B4-BE49-F238E27FC236}">
                <a16:creationId xmlns:a16="http://schemas.microsoft.com/office/drawing/2014/main" id="{C1EA527E-9B02-479B-8D15-7CFAD3BF66FB}"/>
              </a:ext>
            </a:extLst>
          </p:cNvPr>
          <p:cNvPicPr>
            <a:picLocks noChangeAspect="1"/>
          </p:cNvPicPr>
          <p:nvPr/>
        </p:nvPicPr>
        <p:blipFill rotWithShape="1">
          <a:blip r:embed="rId17">
            <a:extLst>
              <a:ext uri="{28A0092B-C50C-407E-A947-70E740481C1C}">
                <a14:useLocalDpi xmlns:a14="http://schemas.microsoft.com/office/drawing/2010/main" val="0"/>
              </a:ext>
            </a:extLst>
          </a:blip>
          <a:srcRect l="225" t="915" r="872" b="915"/>
          <a:stretch/>
        </p:blipFill>
        <p:spPr>
          <a:xfrm>
            <a:off x="590400" y="633600"/>
            <a:ext cx="11008800" cy="5594400"/>
          </a:xfrm>
          <a:prstGeom prst="rect">
            <a:avLst/>
          </a:prstGeom>
          <a:ln w="19050">
            <a:solidFill>
              <a:schemeClr val="tx1"/>
            </a:solidFill>
          </a:ln>
        </p:spPr>
      </p:pic>
      <p:pic>
        <p:nvPicPr>
          <p:cNvPr id="3" name="Picture 2">
            <a:extLst>
              <a:ext uri="{FF2B5EF4-FFF2-40B4-BE49-F238E27FC236}">
                <a16:creationId xmlns:a16="http://schemas.microsoft.com/office/drawing/2014/main" id="{FFEA8903-145C-4E16-AF67-5118E5AC6681}"/>
              </a:ext>
            </a:extLst>
          </p:cNvPr>
          <p:cNvPicPr>
            <a:picLocks noChangeAspect="1"/>
          </p:cNvPicPr>
          <p:nvPr/>
        </p:nvPicPr>
        <p:blipFill rotWithShape="1">
          <a:blip r:embed="rId18">
            <a:extLst>
              <a:ext uri="{28A0092B-C50C-407E-A947-70E740481C1C}">
                <a14:useLocalDpi xmlns:a14="http://schemas.microsoft.com/office/drawing/2010/main" val="0"/>
              </a:ext>
            </a:extLst>
          </a:blip>
          <a:srcRect l="226" t="916" r="873" b="916"/>
          <a:stretch/>
        </p:blipFill>
        <p:spPr>
          <a:xfrm>
            <a:off x="590400" y="633600"/>
            <a:ext cx="11008800" cy="5594400"/>
          </a:xfrm>
          <a:prstGeom prst="rect">
            <a:avLst/>
          </a:prstGeom>
          <a:ln w="19050">
            <a:solidFill>
              <a:schemeClr val="tx1"/>
            </a:solidFill>
          </a:ln>
        </p:spPr>
      </p:pic>
      <p:sp>
        <p:nvSpPr>
          <p:cNvPr id="54" name="Highlight Add New">
            <a:extLst>
              <a:ext uri="{FF2B5EF4-FFF2-40B4-BE49-F238E27FC236}">
                <a16:creationId xmlns:a16="http://schemas.microsoft.com/office/drawing/2014/main" id="{853E7E0E-DDDC-4F9B-BB4D-7709062BC208}"/>
              </a:ext>
            </a:extLst>
          </p:cNvPr>
          <p:cNvSpPr/>
          <p:nvPr/>
        </p:nvSpPr>
        <p:spPr>
          <a:xfrm>
            <a:off x="10765568" y="1526924"/>
            <a:ext cx="648000" cy="234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5" name="Picture 4">
            <a:extLst>
              <a:ext uri="{FF2B5EF4-FFF2-40B4-BE49-F238E27FC236}">
                <a16:creationId xmlns:a16="http://schemas.microsoft.com/office/drawing/2014/main" id="{5F8AE5A2-2B32-4B89-B2ED-054E4F30D6B6}"/>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3586163" y="2228850"/>
            <a:ext cx="5019673" cy="2400299"/>
          </a:xfrm>
          <a:prstGeom prst="rect">
            <a:avLst/>
          </a:prstGeom>
          <a:ln w="19050">
            <a:solidFill>
              <a:schemeClr val="tx1"/>
            </a:solidFill>
          </a:ln>
        </p:spPr>
      </p:pic>
      <p:sp>
        <p:nvSpPr>
          <p:cNvPr id="55" name="Highlight Add new2">
            <a:extLst>
              <a:ext uri="{FF2B5EF4-FFF2-40B4-BE49-F238E27FC236}">
                <a16:creationId xmlns:a16="http://schemas.microsoft.com/office/drawing/2014/main" id="{D2A980C5-5F25-4FCE-AE6B-DD96ADB49D1B}"/>
              </a:ext>
            </a:extLst>
          </p:cNvPr>
          <p:cNvSpPr/>
          <p:nvPr/>
        </p:nvSpPr>
        <p:spPr>
          <a:xfrm>
            <a:off x="6785686" y="4217814"/>
            <a:ext cx="756000" cy="288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7" name="Picture 6">
            <a:extLst>
              <a:ext uri="{FF2B5EF4-FFF2-40B4-BE49-F238E27FC236}">
                <a16:creationId xmlns:a16="http://schemas.microsoft.com/office/drawing/2014/main" id="{5D406DF7-2EE4-42C7-B695-635EED2D9131}"/>
              </a:ext>
            </a:extLst>
          </p:cNvPr>
          <p:cNvPicPr>
            <a:picLocks noChangeAspect="1"/>
          </p:cNvPicPr>
          <p:nvPr/>
        </p:nvPicPr>
        <p:blipFill rotWithShape="1">
          <a:blip r:embed="rId20">
            <a:extLst>
              <a:ext uri="{28A0092B-C50C-407E-A947-70E740481C1C}">
                <a14:useLocalDpi xmlns:a14="http://schemas.microsoft.com/office/drawing/2010/main" val="0"/>
              </a:ext>
            </a:extLst>
          </a:blip>
          <a:srcRect l="226" t="916" r="873" b="916"/>
          <a:stretch/>
        </p:blipFill>
        <p:spPr>
          <a:xfrm>
            <a:off x="590400" y="633600"/>
            <a:ext cx="11008800" cy="5594400"/>
          </a:xfrm>
          <a:prstGeom prst="rect">
            <a:avLst/>
          </a:prstGeom>
          <a:ln w="19050">
            <a:solidFill>
              <a:schemeClr val="tx1"/>
            </a:solidFill>
          </a:ln>
        </p:spPr>
      </p:pic>
      <p:grpSp>
        <p:nvGrpSpPr>
          <p:cNvPr id="58" name="Group 57">
            <a:extLst>
              <a:ext uri="{FF2B5EF4-FFF2-40B4-BE49-F238E27FC236}">
                <a16:creationId xmlns:a16="http://schemas.microsoft.com/office/drawing/2014/main" id="{34C3E1B9-5DAA-4118-9FF6-8D433B8A3525}"/>
              </a:ext>
            </a:extLst>
          </p:cNvPr>
          <p:cNvGrpSpPr/>
          <p:nvPr/>
        </p:nvGrpSpPr>
        <p:grpSpPr>
          <a:xfrm>
            <a:off x="1293060" y="4076051"/>
            <a:ext cx="9496703" cy="1752659"/>
            <a:chOff x="1293060" y="4076051"/>
            <a:chExt cx="9496703" cy="1752659"/>
          </a:xfrm>
        </p:grpSpPr>
        <p:sp>
          <p:nvSpPr>
            <p:cNvPr id="26" name="Rectangle 25">
              <a:extLst>
                <a:ext uri="{FF2B5EF4-FFF2-40B4-BE49-F238E27FC236}">
                  <a16:creationId xmlns:a16="http://schemas.microsoft.com/office/drawing/2014/main" id="{847A9BE3-E9C4-4DCE-BBFF-B97248318C50}"/>
                </a:ext>
              </a:extLst>
            </p:cNvPr>
            <p:cNvSpPr/>
            <p:nvPr/>
          </p:nvSpPr>
          <p:spPr>
            <a:xfrm>
              <a:off x="1293060" y="4076051"/>
              <a:ext cx="9496703" cy="369332"/>
            </a:xfrm>
            <a:prstGeom prst="rect">
              <a:avLst/>
            </a:prstGeom>
            <a:solidFill>
              <a:schemeClr val="bg1"/>
            </a:solidFill>
            <a:ln w="19050">
              <a:solidFill>
                <a:schemeClr val="tx1"/>
              </a:solidFill>
            </a:ln>
          </p:spPr>
          <p:txBody>
            <a:bodyPr wrap="none" lIns="91440" tIns="45720" rIns="91440" bIns="45720">
              <a:spAutoFit/>
            </a:bodyPr>
            <a:lstStyle/>
            <a:p>
              <a:pPr algn="ctr"/>
              <a:r>
                <a:rPr lang="en-US" b="1">
                  <a:ln w="0"/>
                </a:rPr>
                <a:t>N</a:t>
              </a:r>
              <a:r>
                <a:rPr lang="en-US" b="1" cap="none" spc="0">
                  <a:ln w="0"/>
                  <a:solidFill>
                    <a:schemeClr val="tx1"/>
                  </a:solidFill>
                </a:rPr>
                <a:t>otes </a:t>
              </a:r>
              <a:r>
                <a:rPr lang="en-US" cap="none" spc="0">
                  <a:ln w="0"/>
                  <a:solidFill>
                    <a:schemeClr val="tx1"/>
                  </a:solidFill>
                </a:rPr>
                <a:t>referring to Julie King from the Roster Unit </a:t>
              </a:r>
              <a:r>
                <a:rPr lang="en-US">
                  <a:ln w="0"/>
                </a:rPr>
                <a:t>Template, as shown previously, </a:t>
              </a:r>
              <a:r>
                <a:rPr lang="en-US" b="1" cap="none" spc="0">
                  <a:ln w="0"/>
                  <a:solidFill>
                    <a:schemeClr val="tx1"/>
                  </a:solidFill>
                </a:rPr>
                <a:t>are not available</a:t>
              </a:r>
            </a:p>
          </p:txBody>
        </p:sp>
        <p:cxnSp>
          <p:nvCxnSpPr>
            <p:cNvPr id="57" name="Straight Arrow Connector 56">
              <a:extLst>
                <a:ext uri="{FF2B5EF4-FFF2-40B4-BE49-F238E27FC236}">
                  <a16:creationId xmlns:a16="http://schemas.microsoft.com/office/drawing/2014/main" id="{BFD79188-4494-49D5-B1DF-723E83024982}"/>
                </a:ext>
              </a:extLst>
            </p:cNvPr>
            <p:cNvCxnSpPr>
              <a:stCxn id="26" idx="2"/>
            </p:cNvCxnSpPr>
            <p:nvPr/>
          </p:nvCxnSpPr>
          <p:spPr>
            <a:xfrm flipH="1">
              <a:off x="1433917" y="4445383"/>
              <a:ext cx="4607495" cy="13833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A1C99F32-AE05-4BD2-B75F-E987615C5152}"/>
              </a:ext>
            </a:extLst>
          </p:cNvPr>
          <p:cNvGrpSpPr/>
          <p:nvPr/>
        </p:nvGrpSpPr>
        <p:grpSpPr>
          <a:xfrm>
            <a:off x="2319338" y="2388240"/>
            <a:ext cx="6844118" cy="2729238"/>
            <a:chOff x="2319338" y="2388240"/>
            <a:chExt cx="6844118" cy="2729238"/>
          </a:xfrm>
        </p:grpSpPr>
        <p:sp>
          <p:nvSpPr>
            <p:cNvPr id="17" name="Rectangle 16">
              <a:extLst>
                <a:ext uri="{FF2B5EF4-FFF2-40B4-BE49-F238E27FC236}">
                  <a16:creationId xmlns:a16="http://schemas.microsoft.com/office/drawing/2014/main" id="{466DC2A5-A4F0-468A-BC03-53D2E04A6422}"/>
                </a:ext>
              </a:extLst>
            </p:cNvPr>
            <p:cNvSpPr/>
            <p:nvPr/>
          </p:nvSpPr>
          <p:spPr>
            <a:xfrm>
              <a:off x="2319338" y="2388240"/>
              <a:ext cx="6844118" cy="923330"/>
            </a:xfrm>
            <a:prstGeom prst="rect">
              <a:avLst/>
            </a:prstGeom>
            <a:solidFill>
              <a:schemeClr val="bg1"/>
            </a:solidFill>
            <a:ln w="19050">
              <a:solidFill>
                <a:schemeClr val="tx1"/>
              </a:solidFill>
            </a:ln>
          </p:spPr>
          <p:txBody>
            <a:bodyPr wrap="none" lIns="91440" tIns="45720" rIns="91440" bIns="45720">
              <a:spAutoFit/>
            </a:bodyPr>
            <a:lstStyle/>
            <a:p>
              <a:r>
                <a:rPr lang="en-US" b="1" cap="none" spc="0">
                  <a:ln w="0"/>
                  <a:solidFill>
                    <a:schemeClr val="tx1"/>
                  </a:solidFill>
                </a:rPr>
                <a:t>Changes to colours in Roster Development:</a:t>
              </a:r>
            </a:p>
            <a:p>
              <a:pPr marL="742950" lvl="1" indent="-285750">
                <a:buFont typeface="Wingdings" panose="05000000000000000000" pitchFamily="2" charset="2"/>
                <a:buChar char="Ø"/>
              </a:pPr>
              <a:r>
                <a:rPr lang="en-US">
                  <a:ln w="0"/>
                </a:rPr>
                <a:t>Breaches appear as red font on a yellow highlight</a:t>
              </a:r>
            </a:p>
            <a:p>
              <a:pPr marL="742950" lvl="1" indent="-285750">
                <a:buFont typeface="Wingdings" panose="05000000000000000000" pitchFamily="2" charset="2"/>
                <a:buChar char="Ø"/>
              </a:pPr>
              <a:r>
                <a:rPr lang="en-US">
                  <a:ln w="0"/>
                </a:rPr>
                <a:t>Absenteeism codes appear as black font on an orange highlight</a:t>
              </a:r>
            </a:p>
          </p:txBody>
        </p:sp>
        <p:cxnSp>
          <p:nvCxnSpPr>
            <p:cNvPr id="62" name="Straight Arrow Connector 61">
              <a:extLst>
                <a:ext uri="{FF2B5EF4-FFF2-40B4-BE49-F238E27FC236}">
                  <a16:creationId xmlns:a16="http://schemas.microsoft.com/office/drawing/2014/main" id="{9BD795D0-3940-4FB6-AF47-FBEB83DA7EEC}"/>
                </a:ext>
              </a:extLst>
            </p:cNvPr>
            <p:cNvCxnSpPr>
              <a:cxnSpLocks/>
              <a:stCxn id="17" idx="2"/>
            </p:cNvCxnSpPr>
            <p:nvPr/>
          </p:nvCxnSpPr>
          <p:spPr>
            <a:xfrm flipH="1">
              <a:off x="3569324" y="3311570"/>
              <a:ext cx="2172073" cy="18059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2486B76-780F-47F7-A28C-A502961B8DCB}"/>
                </a:ext>
              </a:extLst>
            </p:cNvPr>
            <p:cNvCxnSpPr>
              <a:cxnSpLocks/>
              <a:stCxn id="17" idx="2"/>
            </p:cNvCxnSpPr>
            <p:nvPr/>
          </p:nvCxnSpPr>
          <p:spPr>
            <a:xfrm flipH="1">
              <a:off x="3127511" y="3311570"/>
              <a:ext cx="2613886" cy="16465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5ACB0EC5-F8AC-4956-9A5A-8AD14D99F40D}"/>
              </a:ext>
            </a:extLst>
          </p:cNvPr>
          <p:cNvGrpSpPr/>
          <p:nvPr/>
        </p:nvGrpSpPr>
        <p:grpSpPr>
          <a:xfrm>
            <a:off x="2127491" y="3896651"/>
            <a:ext cx="8132676" cy="701132"/>
            <a:chOff x="1975091" y="3744251"/>
            <a:chExt cx="8132676" cy="701132"/>
          </a:xfrm>
        </p:grpSpPr>
        <p:sp>
          <p:nvSpPr>
            <p:cNvPr id="61" name="Rectangle 60">
              <a:extLst>
                <a:ext uri="{FF2B5EF4-FFF2-40B4-BE49-F238E27FC236}">
                  <a16:creationId xmlns:a16="http://schemas.microsoft.com/office/drawing/2014/main" id="{8A922A6C-C582-431B-B755-0C68C28F1EB8}"/>
                </a:ext>
              </a:extLst>
            </p:cNvPr>
            <p:cNvSpPr/>
            <p:nvPr/>
          </p:nvSpPr>
          <p:spPr>
            <a:xfrm>
              <a:off x="1975091" y="4076051"/>
              <a:ext cx="8132676" cy="369332"/>
            </a:xfrm>
            <a:prstGeom prst="rect">
              <a:avLst/>
            </a:prstGeom>
            <a:solidFill>
              <a:schemeClr val="bg1"/>
            </a:solidFill>
            <a:ln w="19050">
              <a:solidFill>
                <a:schemeClr val="tx1"/>
              </a:solidFill>
            </a:ln>
          </p:spPr>
          <p:txBody>
            <a:bodyPr wrap="none" lIns="91440" tIns="45720" rIns="91440" bIns="45720">
              <a:spAutoFit/>
            </a:bodyPr>
            <a:lstStyle/>
            <a:p>
              <a:pPr algn="ctr"/>
              <a:r>
                <a:rPr lang="en-US" b="1" dirty="0">
                  <a:ln w="0"/>
                </a:rPr>
                <a:t>The number of Part Day Leave hours are now shown in Shift Details- (R) Click code </a:t>
              </a:r>
              <a:endParaRPr lang="en-US" b="1" cap="none" spc="0" dirty="0">
                <a:ln w="0"/>
                <a:solidFill>
                  <a:schemeClr val="tx1"/>
                </a:solidFill>
              </a:endParaRPr>
            </a:p>
          </p:txBody>
        </p:sp>
        <p:cxnSp>
          <p:nvCxnSpPr>
            <p:cNvPr id="63" name="Straight Arrow Connector 62">
              <a:extLst>
                <a:ext uri="{FF2B5EF4-FFF2-40B4-BE49-F238E27FC236}">
                  <a16:creationId xmlns:a16="http://schemas.microsoft.com/office/drawing/2014/main" id="{8FA99B59-EBE4-4A85-B029-F1193CC900D7}"/>
                </a:ext>
              </a:extLst>
            </p:cNvPr>
            <p:cNvCxnSpPr>
              <a:cxnSpLocks/>
              <a:stCxn id="61" idx="0"/>
            </p:cNvCxnSpPr>
            <p:nvPr/>
          </p:nvCxnSpPr>
          <p:spPr>
            <a:xfrm flipV="1">
              <a:off x="6041429" y="3744251"/>
              <a:ext cx="504004" cy="3318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3" name="Picture 32">
            <a:extLst>
              <a:ext uri="{FF2B5EF4-FFF2-40B4-BE49-F238E27FC236}">
                <a16:creationId xmlns:a16="http://schemas.microsoft.com/office/drawing/2014/main" id="{8F8F3DE4-1688-4492-ACA4-73E6D72F9843}"/>
              </a:ext>
            </a:extLst>
          </p:cNvPr>
          <p:cNvPicPr>
            <a:picLocks noChangeAspect="1"/>
          </p:cNvPicPr>
          <p:nvPr/>
        </p:nvPicPr>
        <p:blipFill rotWithShape="1">
          <a:blip r:embed="rId21"/>
          <a:srcRect l="216" t="916" r="884" b="916"/>
          <a:stretch/>
        </p:blipFill>
        <p:spPr>
          <a:xfrm>
            <a:off x="590400" y="633600"/>
            <a:ext cx="11008800" cy="5594400"/>
          </a:xfrm>
          <a:prstGeom prst="rect">
            <a:avLst/>
          </a:prstGeom>
          <a:ln w="19050">
            <a:solidFill>
              <a:schemeClr val="tx1"/>
            </a:solidFill>
          </a:ln>
        </p:spPr>
      </p:pic>
      <p:sp>
        <p:nvSpPr>
          <p:cNvPr id="68" name="Highlight Shift Details">
            <a:extLst>
              <a:ext uri="{FF2B5EF4-FFF2-40B4-BE49-F238E27FC236}">
                <a16:creationId xmlns:a16="http://schemas.microsoft.com/office/drawing/2014/main" id="{F5B9CF8E-A80D-48DF-8BCC-82C55BEA4592}"/>
              </a:ext>
            </a:extLst>
          </p:cNvPr>
          <p:cNvSpPr/>
          <p:nvPr/>
        </p:nvSpPr>
        <p:spPr>
          <a:xfrm>
            <a:off x="7101539" y="3910336"/>
            <a:ext cx="576000" cy="180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34" name="Picture 33">
            <a:extLst>
              <a:ext uri="{FF2B5EF4-FFF2-40B4-BE49-F238E27FC236}">
                <a16:creationId xmlns:a16="http://schemas.microsoft.com/office/drawing/2014/main" id="{D34239ED-0037-4C7F-AB62-84FCCAD867AD}"/>
              </a:ext>
            </a:extLst>
          </p:cNvPr>
          <p:cNvPicPr>
            <a:picLocks noChangeAspect="1"/>
          </p:cNvPicPr>
          <p:nvPr/>
        </p:nvPicPr>
        <p:blipFill>
          <a:blip r:embed="rId22"/>
          <a:stretch>
            <a:fillRect/>
          </a:stretch>
        </p:blipFill>
        <p:spPr>
          <a:xfrm>
            <a:off x="2638425" y="695325"/>
            <a:ext cx="6915150" cy="5467350"/>
          </a:xfrm>
          <a:prstGeom prst="rect">
            <a:avLst/>
          </a:prstGeom>
          <a:ln w="19050">
            <a:solidFill>
              <a:schemeClr val="tx1"/>
            </a:solidFill>
          </a:ln>
        </p:spPr>
      </p:pic>
      <p:sp>
        <p:nvSpPr>
          <p:cNvPr id="69" name="Highlight Part Day leave hours">
            <a:extLst>
              <a:ext uri="{FF2B5EF4-FFF2-40B4-BE49-F238E27FC236}">
                <a16:creationId xmlns:a16="http://schemas.microsoft.com/office/drawing/2014/main" id="{767771D0-3B13-47B6-9C25-BE4EE2EB462D}"/>
              </a:ext>
            </a:extLst>
          </p:cNvPr>
          <p:cNvSpPr/>
          <p:nvPr/>
        </p:nvSpPr>
        <p:spPr>
          <a:xfrm>
            <a:off x="2825341" y="3990846"/>
            <a:ext cx="2123468" cy="391012"/>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grpSp>
        <p:nvGrpSpPr>
          <p:cNvPr id="64" name="Group 63">
            <a:extLst>
              <a:ext uri="{FF2B5EF4-FFF2-40B4-BE49-F238E27FC236}">
                <a16:creationId xmlns:a16="http://schemas.microsoft.com/office/drawing/2014/main" id="{C97A68AB-150E-407A-BB08-489A431F8650}"/>
              </a:ext>
            </a:extLst>
          </p:cNvPr>
          <p:cNvGrpSpPr/>
          <p:nvPr/>
        </p:nvGrpSpPr>
        <p:grpSpPr>
          <a:xfrm>
            <a:off x="3266543" y="4171881"/>
            <a:ext cx="6159378" cy="978352"/>
            <a:chOff x="3266543" y="4171881"/>
            <a:chExt cx="6159378" cy="978352"/>
          </a:xfrm>
        </p:grpSpPr>
        <p:sp>
          <p:nvSpPr>
            <p:cNvPr id="70" name="Rectangle 69">
              <a:extLst>
                <a:ext uri="{FF2B5EF4-FFF2-40B4-BE49-F238E27FC236}">
                  <a16:creationId xmlns:a16="http://schemas.microsoft.com/office/drawing/2014/main" id="{0BFE9907-CEC9-4ED3-93EB-E7E98D4EAC9B}"/>
                </a:ext>
              </a:extLst>
            </p:cNvPr>
            <p:cNvSpPr/>
            <p:nvPr/>
          </p:nvSpPr>
          <p:spPr>
            <a:xfrm>
              <a:off x="3266543" y="4780901"/>
              <a:ext cx="6159378" cy="369332"/>
            </a:xfrm>
            <a:prstGeom prst="rect">
              <a:avLst/>
            </a:prstGeom>
            <a:solidFill>
              <a:schemeClr val="bg1"/>
            </a:solidFill>
            <a:ln w="19050">
              <a:solidFill>
                <a:schemeClr val="tx1"/>
              </a:solidFill>
            </a:ln>
          </p:spPr>
          <p:txBody>
            <a:bodyPr wrap="none" lIns="91440" tIns="45720" rIns="91440" bIns="45720">
              <a:spAutoFit/>
            </a:bodyPr>
            <a:lstStyle/>
            <a:p>
              <a:pPr algn="ctr"/>
              <a:r>
                <a:rPr lang="en-US" b="1" dirty="0">
                  <a:ln w="0"/>
                </a:rPr>
                <a:t>Part Day Leave Hours can be selected in 15-minute increments </a:t>
              </a:r>
              <a:endParaRPr lang="en-US" b="1" cap="none" spc="0" dirty="0">
                <a:ln w="0"/>
                <a:solidFill>
                  <a:schemeClr val="tx1"/>
                </a:solidFill>
              </a:endParaRPr>
            </a:p>
          </p:txBody>
        </p:sp>
        <p:cxnSp>
          <p:nvCxnSpPr>
            <p:cNvPr id="72" name="Straight Arrow Connector 71">
              <a:extLst>
                <a:ext uri="{FF2B5EF4-FFF2-40B4-BE49-F238E27FC236}">
                  <a16:creationId xmlns:a16="http://schemas.microsoft.com/office/drawing/2014/main" id="{F54A5771-4B11-466F-9F14-BB4BD5A0072D}"/>
                </a:ext>
              </a:extLst>
            </p:cNvPr>
            <p:cNvCxnSpPr>
              <a:cxnSpLocks/>
              <a:stCxn id="70" idx="0"/>
            </p:cNvCxnSpPr>
            <p:nvPr/>
          </p:nvCxnSpPr>
          <p:spPr>
            <a:xfrm flipV="1">
              <a:off x="6346232" y="4171881"/>
              <a:ext cx="2052454" cy="6090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66" name="Picture 65">
            <a:extLst>
              <a:ext uri="{FF2B5EF4-FFF2-40B4-BE49-F238E27FC236}">
                <a16:creationId xmlns:a16="http://schemas.microsoft.com/office/drawing/2014/main" id="{292AD536-C1AB-472F-B3E3-8FC1BE58AF12}"/>
              </a:ext>
            </a:extLst>
          </p:cNvPr>
          <p:cNvPicPr>
            <a:picLocks noChangeAspect="1"/>
          </p:cNvPicPr>
          <p:nvPr/>
        </p:nvPicPr>
        <p:blipFill>
          <a:blip r:embed="rId23"/>
          <a:stretch>
            <a:fillRect/>
          </a:stretch>
        </p:blipFill>
        <p:spPr>
          <a:xfrm>
            <a:off x="3233737" y="1033462"/>
            <a:ext cx="5724525" cy="4791075"/>
          </a:xfrm>
          <a:prstGeom prst="rect">
            <a:avLst/>
          </a:prstGeom>
        </p:spPr>
      </p:pic>
      <p:sp>
        <p:nvSpPr>
          <p:cNvPr id="73" name="Highlight Drop Down Arrow">
            <a:extLst>
              <a:ext uri="{FF2B5EF4-FFF2-40B4-BE49-F238E27FC236}">
                <a16:creationId xmlns:a16="http://schemas.microsoft.com/office/drawing/2014/main" id="{07F334B6-55F8-4CE0-89AA-AB0C6ED62E3C}"/>
              </a:ext>
            </a:extLst>
          </p:cNvPr>
          <p:cNvSpPr/>
          <p:nvPr/>
        </p:nvSpPr>
        <p:spPr>
          <a:xfrm>
            <a:off x="5472203" y="2780899"/>
            <a:ext cx="216000" cy="231684"/>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67" name="Picture 66">
            <a:extLst>
              <a:ext uri="{FF2B5EF4-FFF2-40B4-BE49-F238E27FC236}">
                <a16:creationId xmlns:a16="http://schemas.microsoft.com/office/drawing/2014/main" id="{1D2C3D3D-EDE3-470D-A1BA-924C6D501671}"/>
              </a:ext>
            </a:extLst>
          </p:cNvPr>
          <p:cNvPicPr>
            <a:picLocks noChangeAspect="1"/>
          </p:cNvPicPr>
          <p:nvPr/>
        </p:nvPicPr>
        <p:blipFill>
          <a:blip r:embed="rId24"/>
          <a:stretch>
            <a:fillRect/>
          </a:stretch>
        </p:blipFill>
        <p:spPr>
          <a:xfrm>
            <a:off x="3233738" y="1033463"/>
            <a:ext cx="5724525" cy="4791075"/>
          </a:xfrm>
          <a:prstGeom prst="rect">
            <a:avLst/>
          </a:prstGeom>
        </p:spPr>
      </p:pic>
      <p:sp>
        <p:nvSpPr>
          <p:cNvPr id="74" name="Highlight Cancel">
            <a:extLst>
              <a:ext uri="{FF2B5EF4-FFF2-40B4-BE49-F238E27FC236}">
                <a16:creationId xmlns:a16="http://schemas.microsoft.com/office/drawing/2014/main" id="{163B680C-0DB1-49E1-B2CA-5109A79AB3DD}"/>
              </a:ext>
            </a:extLst>
          </p:cNvPr>
          <p:cNvSpPr/>
          <p:nvPr/>
        </p:nvSpPr>
        <p:spPr>
          <a:xfrm>
            <a:off x="7850470" y="5190158"/>
            <a:ext cx="756000" cy="288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75" name="Picture 74">
            <a:extLst>
              <a:ext uri="{FF2B5EF4-FFF2-40B4-BE49-F238E27FC236}">
                <a16:creationId xmlns:a16="http://schemas.microsoft.com/office/drawing/2014/main" id="{BF673D57-0F06-4FCD-ADB3-3887C09C09CA}"/>
              </a:ext>
            </a:extLst>
          </p:cNvPr>
          <p:cNvPicPr>
            <a:picLocks noChangeAspect="1"/>
          </p:cNvPicPr>
          <p:nvPr/>
        </p:nvPicPr>
        <p:blipFill>
          <a:blip r:embed="rId22"/>
          <a:stretch>
            <a:fillRect/>
          </a:stretch>
        </p:blipFill>
        <p:spPr>
          <a:xfrm>
            <a:off x="2638425" y="695325"/>
            <a:ext cx="6915150" cy="5467350"/>
          </a:xfrm>
          <a:prstGeom prst="rect">
            <a:avLst/>
          </a:prstGeom>
          <a:ln w="19050">
            <a:solidFill>
              <a:schemeClr val="tx1"/>
            </a:solidFill>
          </a:ln>
        </p:spPr>
      </p:pic>
      <p:sp>
        <p:nvSpPr>
          <p:cNvPr id="36" name="Rectangle 35">
            <a:extLst>
              <a:ext uri="{FF2B5EF4-FFF2-40B4-BE49-F238E27FC236}">
                <a16:creationId xmlns:a16="http://schemas.microsoft.com/office/drawing/2014/main" id="{EB957859-57E0-40BD-ACC6-DF4512A8C3AA}"/>
              </a:ext>
            </a:extLst>
          </p:cNvPr>
          <p:cNvSpPr/>
          <p:nvPr/>
        </p:nvSpPr>
        <p:spPr>
          <a:xfrm>
            <a:off x="698710" y="3348055"/>
            <a:ext cx="10719601" cy="646331"/>
          </a:xfrm>
          <a:prstGeom prst="rect">
            <a:avLst/>
          </a:prstGeom>
          <a:solidFill>
            <a:schemeClr val="bg1"/>
          </a:solidFill>
          <a:ln w="19050">
            <a:solidFill>
              <a:schemeClr val="tx1"/>
            </a:solidFill>
          </a:ln>
        </p:spPr>
        <p:txBody>
          <a:bodyPr wrap="none" lIns="91440" tIns="45720" rIns="91440" bIns="45720">
            <a:spAutoFit/>
          </a:bodyPr>
          <a:lstStyle/>
          <a:p>
            <a:r>
              <a:rPr lang="en-US" b="1" cap="none" spc="0">
                <a:ln w="0"/>
                <a:solidFill>
                  <a:schemeClr val="tx1"/>
                </a:solidFill>
              </a:rPr>
              <a:t>Also in review Shift Details is a ‘Code Details’ button which can be used to display all details of the roster code.</a:t>
            </a:r>
          </a:p>
          <a:p>
            <a:r>
              <a:rPr lang="en-US" b="1">
                <a:ln w="0"/>
              </a:rPr>
              <a:t>This option is also available when using the ‘swap shifts’ function</a:t>
            </a:r>
            <a:endParaRPr lang="en-US">
              <a:ln w="0"/>
            </a:endParaRPr>
          </a:p>
        </p:txBody>
      </p:sp>
      <p:sp>
        <p:nvSpPr>
          <p:cNvPr id="76" name="Highlight Code Details">
            <a:extLst>
              <a:ext uri="{FF2B5EF4-FFF2-40B4-BE49-F238E27FC236}">
                <a16:creationId xmlns:a16="http://schemas.microsoft.com/office/drawing/2014/main" id="{888254F2-7837-43FE-B930-33A9CDD3711F}"/>
              </a:ext>
            </a:extLst>
          </p:cNvPr>
          <p:cNvSpPr/>
          <p:nvPr/>
        </p:nvSpPr>
        <p:spPr>
          <a:xfrm>
            <a:off x="8416644" y="2564140"/>
            <a:ext cx="939056" cy="252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35" name="Picture 34">
            <a:extLst>
              <a:ext uri="{FF2B5EF4-FFF2-40B4-BE49-F238E27FC236}">
                <a16:creationId xmlns:a16="http://schemas.microsoft.com/office/drawing/2014/main" id="{CBFCEEC7-38AC-49FE-95A6-B641B12DA51D}"/>
              </a:ext>
            </a:extLst>
          </p:cNvPr>
          <p:cNvPicPr>
            <a:picLocks noChangeAspect="1"/>
          </p:cNvPicPr>
          <p:nvPr/>
        </p:nvPicPr>
        <p:blipFill>
          <a:blip r:embed="rId25"/>
          <a:stretch>
            <a:fillRect/>
          </a:stretch>
        </p:blipFill>
        <p:spPr>
          <a:xfrm>
            <a:off x="3352800" y="1443037"/>
            <a:ext cx="5486400" cy="3971925"/>
          </a:xfrm>
          <a:prstGeom prst="rect">
            <a:avLst/>
          </a:prstGeom>
          <a:ln w="19050">
            <a:solidFill>
              <a:schemeClr val="tx1"/>
            </a:solidFill>
          </a:ln>
        </p:spPr>
      </p:pic>
      <p:sp>
        <p:nvSpPr>
          <p:cNvPr id="79" name="Highlight close">
            <a:extLst>
              <a:ext uri="{FF2B5EF4-FFF2-40B4-BE49-F238E27FC236}">
                <a16:creationId xmlns:a16="http://schemas.microsoft.com/office/drawing/2014/main" id="{A73D88C7-1581-495B-BC53-F27B696190A2}"/>
              </a:ext>
            </a:extLst>
          </p:cNvPr>
          <p:cNvSpPr/>
          <p:nvPr/>
        </p:nvSpPr>
        <p:spPr>
          <a:xfrm>
            <a:off x="7778672" y="5018254"/>
            <a:ext cx="756000" cy="2520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pic>
        <p:nvPicPr>
          <p:cNvPr id="16" name="Picture 15">
            <a:extLst>
              <a:ext uri="{FF2B5EF4-FFF2-40B4-BE49-F238E27FC236}">
                <a16:creationId xmlns:a16="http://schemas.microsoft.com/office/drawing/2014/main" id="{C869AFA0-0149-43D2-82BB-86063AAECFDB}"/>
              </a:ext>
            </a:extLst>
          </p:cNvPr>
          <p:cNvPicPr>
            <a:picLocks noChangeAspect="1"/>
          </p:cNvPicPr>
          <p:nvPr/>
        </p:nvPicPr>
        <p:blipFill rotWithShape="1">
          <a:blip r:embed="rId26"/>
          <a:srcRect l="225" t="914" r="871" b="914"/>
          <a:stretch/>
        </p:blipFill>
        <p:spPr>
          <a:xfrm>
            <a:off x="590400" y="633600"/>
            <a:ext cx="11008800" cy="5594400"/>
          </a:xfrm>
          <a:prstGeom prst="rect">
            <a:avLst/>
          </a:prstGeom>
          <a:ln w="19050">
            <a:solidFill>
              <a:schemeClr val="tx1"/>
            </a:solidFill>
          </a:ln>
        </p:spPr>
      </p:pic>
      <p:sp>
        <p:nvSpPr>
          <p:cNvPr id="18" name="Rectangle 17">
            <a:extLst>
              <a:ext uri="{FF2B5EF4-FFF2-40B4-BE49-F238E27FC236}">
                <a16:creationId xmlns:a16="http://schemas.microsoft.com/office/drawing/2014/main" id="{47FCC7E6-2A64-4F82-A6D2-683AF3C1E2CB}"/>
              </a:ext>
            </a:extLst>
          </p:cNvPr>
          <p:cNvSpPr/>
          <p:nvPr/>
        </p:nvSpPr>
        <p:spPr>
          <a:xfrm>
            <a:off x="1274164" y="2540640"/>
            <a:ext cx="10140791" cy="1200329"/>
          </a:xfrm>
          <a:prstGeom prst="rect">
            <a:avLst/>
          </a:prstGeom>
          <a:solidFill>
            <a:schemeClr val="bg1"/>
          </a:solidFill>
          <a:ln w="19050">
            <a:solidFill>
              <a:schemeClr val="tx1"/>
            </a:solidFill>
          </a:ln>
        </p:spPr>
        <p:txBody>
          <a:bodyPr wrap="square" lIns="91440" tIns="45720" rIns="91440" bIns="45720">
            <a:spAutoFit/>
          </a:bodyPr>
          <a:lstStyle/>
          <a:p>
            <a:r>
              <a:rPr lang="en-US" b="1" cap="none" spc="0" dirty="0">
                <a:ln w="0"/>
                <a:solidFill>
                  <a:schemeClr val="tx1"/>
                </a:solidFill>
              </a:rPr>
              <a:t>Changes to Multiward roster:</a:t>
            </a:r>
          </a:p>
          <a:p>
            <a:pPr marL="742950" lvl="1" indent="-285750">
              <a:buFont typeface="Wingdings" panose="05000000000000000000" pitchFamily="2" charset="2"/>
              <a:buChar char="Ø"/>
            </a:pPr>
            <a:r>
              <a:rPr lang="en-US" dirty="0">
                <a:ln w="0"/>
              </a:rPr>
              <a:t>When roster codes are being entered for the selected</a:t>
            </a:r>
            <a:r>
              <a:rPr lang="en-US" b="1" dirty="0">
                <a:ln w="0"/>
              </a:rPr>
              <a:t> </a:t>
            </a:r>
            <a:r>
              <a:rPr lang="en-US" dirty="0">
                <a:ln w="0"/>
              </a:rPr>
              <a:t>ward, they are displayed as black font on white background, while roster Codes, for other the wards/departments in a multi-ward roster, are now shown in </a:t>
            </a:r>
            <a:r>
              <a:rPr lang="en-US" b="1" dirty="0">
                <a:ln w="0"/>
              </a:rPr>
              <a:t>italics</a:t>
            </a:r>
            <a:r>
              <a:rPr lang="en-US" dirty="0">
                <a:ln w="0"/>
              </a:rPr>
              <a:t> and </a:t>
            </a:r>
            <a:r>
              <a:rPr lang="en-US" b="1" dirty="0">
                <a:ln w="0"/>
              </a:rPr>
              <a:t>shaded blue</a:t>
            </a:r>
            <a:r>
              <a:rPr lang="en-US" dirty="0">
                <a:ln w="0"/>
              </a:rPr>
              <a:t>.</a:t>
            </a:r>
          </a:p>
        </p:txBody>
      </p:sp>
      <p:sp>
        <p:nvSpPr>
          <p:cNvPr id="77" name="Highlight Finished">
            <a:extLst>
              <a:ext uri="{FF2B5EF4-FFF2-40B4-BE49-F238E27FC236}">
                <a16:creationId xmlns:a16="http://schemas.microsoft.com/office/drawing/2014/main" id="{9019BD76-24E7-4EE4-B7EE-7A808251A7C2}"/>
              </a:ext>
            </a:extLst>
          </p:cNvPr>
          <p:cNvSpPr/>
          <p:nvPr/>
        </p:nvSpPr>
        <p:spPr>
          <a:xfrm>
            <a:off x="10813384" y="5924684"/>
            <a:ext cx="756000" cy="244800"/>
          </a:xfrm>
          <a:prstGeom prst="rect">
            <a:avLst/>
          </a:prstGeom>
          <a:noFill/>
          <a:ln w="19050">
            <a:solidFill>
              <a:srgbClr val="FF0000"/>
            </a:solidFill>
          </a:ln>
        </p:spPr>
        <p:txBody>
          <a:bodyPr wrap="square" lIns="91440" tIns="45720" rIns="91440" bIns="45720" rtlCol="0" anchor="ctr">
            <a:spAutoFit/>
          </a:bodyPr>
          <a:lstStyle/>
          <a:p>
            <a:pPr algn="ctr"/>
            <a:endParaRPr lang="en-AU" b="0" cap="none" spc="0">
              <a:ln w="0"/>
              <a:solidFill>
                <a:schemeClr val="tx1"/>
              </a:solidFill>
            </a:endParaRPr>
          </a:p>
        </p:txBody>
      </p:sp>
    </p:spTree>
    <p:extLst>
      <p:ext uri="{BB962C8B-B14F-4D97-AF65-F5344CB8AC3E}">
        <p14:creationId xmlns:p14="http://schemas.microsoft.com/office/powerpoint/2010/main" val="4383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150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1500"/>
                                  </p:stCondLst>
                                  <p:childTnLst>
                                    <p:set>
                                      <p:cBhvr>
                                        <p:cTn id="48" dur="1" fill="hold">
                                          <p:stCondLst>
                                            <p:cond delay="0"/>
                                          </p:stCondLst>
                                        </p:cTn>
                                        <p:tgtEl>
                                          <p:spTgt spid="4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par>
                                <p:cTn id="61" presetID="1" presetClass="entr" presetSubtype="0" fill="hold" grpId="0" nodeType="withEffect">
                                  <p:stCondLst>
                                    <p:cond delay="100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par>
                                <p:cTn id="67" presetID="1" presetClass="entr" presetSubtype="0" fill="hold" grpId="0" nodeType="withEffect">
                                  <p:stCondLst>
                                    <p:cond delay="1000"/>
                                  </p:stCondLst>
                                  <p:childTnLst>
                                    <p:set>
                                      <p:cBhvr>
                                        <p:cTn id="68" dur="1" fill="hold">
                                          <p:stCondLst>
                                            <p:cond delay="0"/>
                                          </p:stCondLst>
                                        </p:cTn>
                                        <p:tgtEl>
                                          <p:spTgt spid="5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xit" presetSubtype="0" fill="hold" grpId="1" nodeType="withEffect">
                                  <p:stCondLst>
                                    <p:cond delay="0"/>
                                  </p:stCondLst>
                                  <p:childTnLst>
                                    <p:set>
                                      <p:cBhvr>
                                        <p:cTn id="84" dur="1" fill="hold">
                                          <p:stCondLst>
                                            <p:cond delay="0"/>
                                          </p:stCondLst>
                                        </p:cTn>
                                        <p:tgtEl>
                                          <p:spTgt spid="54"/>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5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7"/>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5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65"/>
                                        </p:tgtEl>
                                        <p:attrNameLst>
                                          <p:attrName>style.visibility</p:attrName>
                                        </p:attrNameLst>
                                      </p:cBhvr>
                                      <p:to>
                                        <p:strVal val="visible"/>
                                      </p:to>
                                    </p:set>
                                  </p:childTnLst>
                                </p:cTn>
                              </p:par>
                              <p:par>
                                <p:cTn id="97" presetID="1" presetClass="exit" presetSubtype="0" fill="hold" nodeType="withEffect">
                                  <p:stCondLst>
                                    <p:cond delay="100"/>
                                  </p:stCondLst>
                                  <p:childTnLst>
                                    <p:set>
                                      <p:cBhvr>
                                        <p:cTn id="98" dur="1" fill="hold">
                                          <p:stCondLst>
                                            <p:cond delay="0"/>
                                          </p:stCondLst>
                                        </p:cTn>
                                        <p:tgtEl>
                                          <p:spTgt spid="5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60"/>
                                        </p:tgtEl>
                                        <p:attrNameLst>
                                          <p:attrName>style.visibility</p:attrName>
                                        </p:attrNameLst>
                                      </p:cBhvr>
                                      <p:to>
                                        <p:strVal val="visible"/>
                                      </p:to>
                                    </p:set>
                                  </p:childTnLst>
                                </p:cTn>
                              </p:par>
                              <p:par>
                                <p:cTn id="103" presetID="1" presetClass="exit" presetSubtype="0" fill="hold" nodeType="withEffect">
                                  <p:stCondLst>
                                    <p:cond delay="0"/>
                                  </p:stCondLst>
                                  <p:childTnLst>
                                    <p:set>
                                      <p:cBhvr>
                                        <p:cTn id="104" dur="1" fill="hold">
                                          <p:stCondLst>
                                            <p:cond delay="0"/>
                                          </p:stCondLst>
                                        </p:cTn>
                                        <p:tgtEl>
                                          <p:spTgt spid="65"/>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33"/>
                                        </p:tgtEl>
                                        <p:attrNameLst>
                                          <p:attrName>style.visibility</p:attrName>
                                        </p:attrNameLst>
                                      </p:cBhvr>
                                      <p:to>
                                        <p:strVal val="visible"/>
                                      </p:to>
                                    </p:set>
                                  </p:childTnLst>
                                </p:cTn>
                              </p:par>
                              <p:par>
                                <p:cTn id="109" presetID="1" presetClass="exit" presetSubtype="0" fill="hold" nodeType="withEffect">
                                  <p:stCondLst>
                                    <p:cond delay="0"/>
                                  </p:stCondLst>
                                  <p:childTnLst>
                                    <p:set>
                                      <p:cBhvr>
                                        <p:cTn id="110" dur="1" fill="hold">
                                          <p:stCondLst>
                                            <p:cond delay="0"/>
                                          </p:stCondLst>
                                        </p:cTn>
                                        <p:tgtEl>
                                          <p:spTgt spid="60"/>
                                        </p:tgtEl>
                                        <p:attrNameLst>
                                          <p:attrName>style.visibility</p:attrName>
                                        </p:attrNameLst>
                                      </p:cBhvr>
                                      <p:to>
                                        <p:strVal val="hidden"/>
                                      </p:to>
                                    </p:set>
                                  </p:childTnLst>
                                </p:cTn>
                              </p:par>
                              <p:par>
                                <p:cTn id="111" presetID="1" presetClass="entr" presetSubtype="0" fill="hold" grpId="0" nodeType="withEffect">
                                  <p:stCondLst>
                                    <p:cond delay="0"/>
                                  </p:stCondLst>
                                  <p:childTnLst>
                                    <p:set>
                                      <p:cBhvr>
                                        <p:cTn id="112" dur="1" fill="hold">
                                          <p:stCondLst>
                                            <p:cond delay="0"/>
                                          </p:stCondLst>
                                        </p:cTn>
                                        <p:tgtEl>
                                          <p:spTgt spid="6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34"/>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69"/>
                                        </p:tgtEl>
                                        <p:attrNameLst>
                                          <p:attrName>style.visibility</p:attrName>
                                        </p:attrNameLst>
                                      </p:cBhvr>
                                      <p:to>
                                        <p:strVal val="visible"/>
                                      </p:to>
                                    </p:set>
                                  </p:childTnLst>
                                </p:cTn>
                              </p:par>
                              <p:par>
                                <p:cTn id="119" presetID="1" presetClass="entr" presetSubtype="0" fill="hold" nodeType="withEffect">
                                  <p:stCondLst>
                                    <p:cond delay="1500"/>
                                  </p:stCondLst>
                                  <p:childTnLst>
                                    <p:set>
                                      <p:cBhvr>
                                        <p:cTn id="120" dur="1" fill="hold">
                                          <p:stCondLst>
                                            <p:cond delay="0"/>
                                          </p:stCondLst>
                                        </p:cTn>
                                        <p:tgtEl>
                                          <p:spTgt spid="64"/>
                                        </p:tgtEl>
                                        <p:attrNameLst>
                                          <p:attrName>style.visibility</p:attrName>
                                        </p:attrNameLst>
                                      </p:cBhvr>
                                      <p:to>
                                        <p:strVal val="visible"/>
                                      </p:to>
                                    </p:set>
                                  </p:childTnLst>
                                </p:cTn>
                              </p:par>
                              <p:par>
                                <p:cTn id="121" presetID="1" presetClass="exit" presetSubtype="0" fill="hold" grpId="1" nodeType="withEffect">
                                  <p:stCondLst>
                                    <p:cond delay="1500"/>
                                  </p:stCondLst>
                                  <p:childTnLst>
                                    <p:set>
                                      <p:cBhvr>
                                        <p:cTn id="122" dur="1" fill="hold">
                                          <p:stCondLst>
                                            <p:cond delay="0"/>
                                          </p:stCondLst>
                                        </p:cTn>
                                        <p:tgtEl>
                                          <p:spTgt spid="69"/>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66"/>
                                        </p:tgtEl>
                                        <p:attrNameLst>
                                          <p:attrName>style.visibility</p:attrName>
                                        </p:attrNameLst>
                                      </p:cBhvr>
                                      <p:to>
                                        <p:strVal val="visible"/>
                                      </p:to>
                                    </p:set>
                                  </p:childTnLst>
                                </p:cTn>
                              </p:par>
                              <p:par>
                                <p:cTn id="127" presetID="1" presetClass="exit" presetSubtype="0" fill="hold" nodeType="withEffect">
                                  <p:stCondLst>
                                    <p:cond delay="0"/>
                                  </p:stCondLst>
                                  <p:childTnLst>
                                    <p:set>
                                      <p:cBhvr>
                                        <p:cTn id="128" dur="1" fill="hold">
                                          <p:stCondLst>
                                            <p:cond delay="0"/>
                                          </p:stCondLst>
                                        </p:cTn>
                                        <p:tgtEl>
                                          <p:spTgt spid="64"/>
                                        </p:tgtEl>
                                        <p:attrNameLst>
                                          <p:attrName>style.visibility</p:attrName>
                                        </p:attrNameLst>
                                      </p:cBhvr>
                                      <p:to>
                                        <p:strVal val="hidden"/>
                                      </p:to>
                                    </p:set>
                                  </p:childTnLst>
                                </p:cTn>
                              </p:par>
                              <p:par>
                                <p:cTn id="129" presetID="1" presetClass="entr" presetSubtype="0" fill="hold" grpId="0" nodeType="withEffect">
                                  <p:stCondLst>
                                    <p:cond delay="0"/>
                                  </p:stCondLst>
                                  <p:childTnLst>
                                    <p:set>
                                      <p:cBhvr>
                                        <p:cTn id="130" dur="1" fill="hold">
                                          <p:stCondLst>
                                            <p:cond delay="0"/>
                                          </p:stCondLst>
                                        </p:cTn>
                                        <p:tgtEl>
                                          <p:spTgt spid="73"/>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67"/>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74"/>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75"/>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36"/>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76"/>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35"/>
                                        </p:tgtEl>
                                        <p:attrNameLst>
                                          <p:attrName>style.visibility</p:attrName>
                                        </p:attrNameLst>
                                      </p:cBhvr>
                                      <p:to>
                                        <p:strVal val="visible"/>
                                      </p:to>
                                    </p:set>
                                  </p:childTnLst>
                                </p:cTn>
                              </p:par>
                              <p:par>
                                <p:cTn id="149" presetID="1" presetClass="exit" presetSubtype="0" fill="hold" grpId="1" nodeType="withEffect">
                                  <p:stCondLst>
                                    <p:cond delay="0"/>
                                  </p:stCondLst>
                                  <p:childTnLst>
                                    <p:set>
                                      <p:cBhvr>
                                        <p:cTn id="150" dur="1" fill="hold">
                                          <p:stCondLst>
                                            <p:cond delay="0"/>
                                          </p:stCondLst>
                                        </p:cTn>
                                        <p:tgtEl>
                                          <p:spTgt spid="36"/>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76"/>
                                        </p:tgtEl>
                                        <p:attrNameLst>
                                          <p:attrName>style.visibility</p:attrName>
                                        </p:attrNameLst>
                                      </p:cBhvr>
                                      <p:to>
                                        <p:strVal val="hidden"/>
                                      </p:to>
                                    </p:set>
                                  </p:childTnLst>
                                </p:cTn>
                              </p:par>
                              <p:par>
                                <p:cTn id="153" presetID="1" presetClass="entr" presetSubtype="0" fill="hold" grpId="0" nodeType="withEffect">
                                  <p:stCondLst>
                                    <p:cond delay="1500"/>
                                  </p:stCondLst>
                                  <p:childTnLst>
                                    <p:set>
                                      <p:cBhvr>
                                        <p:cTn id="154" dur="1" fill="hold">
                                          <p:stCondLst>
                                            <p:cond delay="0"/>
                                          </p:stCondLst>
                                        </p:cTn>
                                        <p:tgtEl>
                                          <p:spTgt spid="79"/>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16"/>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8"/>
                                        </p:tgtEl>
                                        <p:attrNameLst>
                                          <p:attrName>style.visibility</p:attrName>
                                        </p:attrNameLst>
                                      </p:cBhvr>
                                      <p:to>
                                        <p:strVal val="visible"/>
                                      </p:to>
                                    </p:set>
                                  </p:childTnLst>
                                </p:cTn>
                              </p:par>
                              <p:par>
                                <p:cTn id="161" presetID="1" presetClass="entr" presetSubtype="0" fill="hold" grpId="0" nodeType="withEffect">
                                  <p:stCondLst>
                                    <p:cond delay="2000"/>
                                  </p:stCondLst>
                                  <p:childTnLst>
                                    <p:set>
                                      <p:cBhvr>
                                        <p:cTn id="16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42" grpId="0" animBg="1"/>
      <p:bldP spid="43" grpId="0" animBg="1"/>
      <p:bldP spid="44" grpId="0" animBg="1"/>
      <p:bldP spid="45" grpId="0" animBg="1"/>
      <p:bldP spid="13" grpId="0" animBg="1"/>
      <p:bldP spid="48" grpId="0" animBg="1"/>
      <p:bldP spid="50" grpId="0" animBg="1"/>
      <p:bldP spid="51" grpId="0" animBg="1"/>
      <p:bldP spid="52" grpId="0" animBg="1"/>
      <p:bldP spid="53" grpId="0" animBg="1"/>
      <p:bldP spid="54" grpId="0" animBg="1"/>
      <p:bldP spid="54" grpId="1" animBg="1"/>
      <p:bldP spid="55" grpId="0" animBg="1"/>
      <p:bldP spid="68" grpId="0" animBg="1"/>
      <p:bldP spid="69" grpId="0" animBg="1"/>
      <p:bldP spid="69" grpId="1" animBg="1"/>
      <p:bldP spid="73" grpId="0" animBg="1"/>
      <p:bldP spid="74" grpId="0" animBg="1"/>
      <p:bldP spid="36" grpId="0" animBg="1"/>
      <p:bldP spid="36" grpId="1" animBg="1"/>
      <p:bldP spid="76" grpId="0" animBg="1"/>
      <p:bldP spid="76" grpId="1" animBg="1"/>
      <p:bldP spid="79" grpId="0" animBg="1"/>
      <p:bldP spid="18" grpId="0" animBg="1"/>
      <p:bldP spid="7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C16B1D97-F2A8-4ED7-9F77-CC74F5CDE6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834" y="6614861"/>
            <a:ext cx="628972" cy="242770"/>
          </a:xfrm>
        </p:spPr>
      </p:pic>
      <p:sp>
        <p:nvSpPr>
          <p:cNvPr id="4" name="Footer Placeholder 3">
            <a:extLst>
              <a:ext uri="{FF2B5EF4-FFF2-40B4-BE49-F238E27FC236}">
                <a16:creationId xmlns:a16="http://schemas.microsoft.com/office/drawing/2014/main" id="{920A603A-2DE5-4C4B-AA26-3B41AF5486CD}"/>
              </a:ext>
            </a:extLst>
          </p:cNvPr>
          <p:cNvSpPr>
            <a:spLocks noGrp="1"/>
          </p:cNvSpPr>
          <p:nvPr>
            <p:ph type="ftr" sz="quarter" idx="11"/>
          </p:nvPr>
        </p:nvSpPr>
        <p:spPr>
          <a:xfrm>
            <a:off x="-165754" y="6591766"/>
            <a:ext cx="4114800" cy="365125"/>
          </a:xfrm>
        </p:spPr>
        <p:txBody>
          <a:bodyPr/>
          <a:lstStyle/>
          <a:p>
            <a:r>
              <a:rPr lang="en-GB"/>
              <a:t>Trend Care Systems Pty Ltd 2020</a:t>
            </a:r>
            <a:endParaRPr lang="en-AU"/>
          </a:p>
        </p:txBody>
      </p:sp>
      <p:sp>
        <p:nvSpPr>
          <p:cNvPr id="12" name="Slide Number Placeholder 11">
            <a:extLst>
              <a:ext uri="{FF2B5EF4-FFF2-40B4-BE49-F238E27FC236}">
                <a16:creationId xmlns:a16="http://schemas.microsoft.com/office/drawing/2014/main" id="{5B36FE44-D7A4-410B-8D56-80F2B061CE99}"/>
              </a:ext>
            </a:extLst>
          </p:cNvPr>
          <p:cNvSpPr>
            <a:spLocks noGrp="1"/>
          </p:cNvSpPr>
          <p:nvPr>
            <p:ph type="sldNum" sz="quarter" idx="12"/>
          </p:nvPr>
        </p:nvSpPr>
        <p:spPr>
          <a:xfrm>
            <a:off x="8610600" y="6356350"/>
            <a:ext cx="2743200" cy="365125"/>
          </a:xfrm>
        </p:spPr>
        <p:txBody>
          <a:bodyPr/>
          <a:lstStyle/>
          <a:p>
            <a:fld id="{11A61DAD-6A46-4001-AD08-8C0C01E93E80}" type="slidenum">
              <a:rPr lang="en-AU" smtClean="0"/>
              <a:t>9</a:t>
            </a:fld>
            <a:endParaRPr lang="en-AU"/>
          </a:p>
        </p:txBody>
      </p:sp>
      <p:sp>
        <p:nvSpPr>
          <p:cNvPr id="14" name="New Reports">
            <a:extLst>
              <a:ext uri="{FF2B5EF4-FFF2-40B4-BE49-F238E27FC236}">
                <a16:creationId xmlns:a16="http://schemas.microsoft.com/office/drawing/2014/main" id="{41F0FD46-050C-46EA-A8D2-FEAA80C140A4}"/>
              </a:ext>
            </a:extLst>
          </p:cNvPr>
          <p:cNvSpPr>
            <a:spLocks noGrp="1"/>
          </p:cNvSpPr>
          <p:nvPr>
            <p:ph type="title"/>
          </p:nvPr>
        </p:nvSpPr>
        <p:spPr>
          <a:xfrm>
            <a:off x="321564" y="320040"/>
            <a:ext cx="1504950" cy="369332"/>
          </a:xfrm>
        </p:spPr>
        <p:txBody>
          <a:bodyPr>
            <a:normAutofit/>
          </a:bodyPr>
          <a:lstStyle/>
          <a:p>
            <a:r>
              <a:rPr lang="en-AU" sz="1800" b="1"/>
              <a:t>New Reports</a:t>
            </a:r>
          </a:p>
        </p:txBody>
      </p:sp>
      <p:grpSp>
        <p:nvGrpSpPr>
          <p:cNvPr id="11" name="Work Management" hidden="1">
            <a:extLst>
              <a:ext uri="{FF2B5EF4-FFF2-40B4-BE49-F238E27FC236}">
                <a16:creationId xmlns:a16="http://schemas.microsoft.com/office/drawing/2014/main" id="{302E9FBA-3F38-4DE7-8281-D7BC5D8DC5D7}"/>
              </a:ext>
            </a:extLst>
          </p:cNvPr>
          <p:cNvGrpSpPr/>
          <p:nvPr/>
        </p:nvGrpSpPr>
        <p:grpSpPr>
          <a:xfrm>
            <a:off x="590400" y="633600"/>
            <a:ext cx="11008800" cy="5594400"/>
            <a:chOff x="590400" y="633600"/>
            <a:chExt cx="11008800" cy="5594400"/>
          </a:xfrm>
        </p:grpSpPr>
        <p:pic>
          <p:nvPicPr>
            <p:cNvPr id="9" name="Ward Safety CLUs">
              <a:extLst>
                <a:ext uri="{FF2B5EF4-FFF2-40B4-BE49-F238E27FC236}">
                  <a16:creationId xmlns:a16="http://schemas.microsoft.com/office/drawing/2014/main" id="{3EDDF823-B03B-422C-9476-4E87D84DB645}"/>
                </a:ext>
              </a:extLst>
            </p:cNvPr>
            <p:cNvPicPr>
              <a:picLocks noChangeAspect="1"/>
            </p:cNvPicPr>
            <p:nvPr/>
          </p:nvPicPr>
          <p:blipFill rotWithShape="1">
            <a:blip r:embed="rId3">
              <a:extLst>
                <a:ext uri="{28A0092B-C50C-407E-A947-70E740481C1C}">
                  <a14:useLocalDpi xmlns:a14="http://schemas.microsoft.com/office/drawing/2010/main" val="0"/>
                </a:ext>
              </a:extLst>
            </a:blip>
            <a:srcRect l="226" t="916" r="873" b="916"/>
            <a:stretch/>
          </p:blipFill>
          <p:spPr>
            <a:xfrm>
              <a:off x="590400" y="633600"/>
              <a:ext cx="11008800" cy="5594400"/>
            </a:xfrm>
            <a:prstGeom prst="rect">
              <a:avLst/>
            </a:prstGeom>
            <a:ln w="19050">
              <a:solidFill>
                <a:schemeClr val="tx1"/>
              </a:solidFill>
            </a:ln>
          </p:spPr>
        </p:pic>
        <p:pic>
          <p:nvPicPr>
            <p:cNvPr id="10" name="Ward Patient Safety CLUs">
              <a:extLst>
                <a:ext uri="{FF2B5EF4-FFF2-40B4-BE49-F238E27FC236}">
                  <a16:creationId xmlns:a16="http://schemas.microsoft.com/office/drawing/2014/main" id="{3FE74334-E3D2-45D4-B47E-3BDCE7B0B28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00433" y="2540653"/>
              <a:ext cx="4356000" cy="157026"/>
            </a:xfrm>
            <a:prstGeom prst="rect">
              <a:avLst/>
            </a:prstGeom>
          </p:spPr>
        </p:pic>
      </p:grpSp>
      <p:pic>
        <p:nvPicPr>
          <p:cNvPr id="16" name="Bed Management" hidden="1">
            <a:extLst>
              <a:ext uri="{FF2B5EF4-FFF2-40B4-BE49-F238E27FC236}">
                <a16:creationId xmlns:a16="http://schemas.microsoft.com/office/drawing/2014/main" id="{C71CF239-D3E4-47FC-8889-285172D40EE1}"/>
              </a:ext>
            </a:extLst>
          </p:cNvPr>
          <p:cNvPicPr>
            <a:picLocks noChangeAspect="1"/>
          </p:cNvPicPr>
          <p:nvPr/>
        </p:nvPicPr>
        <p:blipFill rotWithShape="1">
          <a:blip r:embed="rId5">
            <a:extLst>
              <a:ext uri="{28A0092B-C50C-407E-A947-70E740481C1C}">
                <a14:useLocalDpi xmlns:a14="http://schemas.microsoft.com/office/drawing/2010/main" val="0"/>
              </a:ext>
            </a:extLst>
          </a:blip>
          <a:srcRect l="226" t="916" r="873" b="916"/>
          <a:stretch/>
        </p:blipFill>
        <p:spPr>
          <a:xfrm>
            <a:off x="590400" y="633600"/>
            <a:ext cx="11008800" cy="5594400"/>
          </a:xfrm>
          <a:prstGeom prst="rect">
            <a:avLst/>
          </a:prstGeom>
          <a:ln w="19050">
            <a:solidFill>
              <a:schemeClr val="tx1"/>
            </a:solidFill>
          </a:ln>
        </p:spPr>
      </p:pic>
      <p:pic>
        <p:nvPicPr>
          <p:cNvPr id="17" name="Picture 16" hidden="1">
            <a:extLst>
              <a:ext uri="{FF2B5EF4-FFF2-40B4-BE49-F238E27FC236}">
                <a16:creationId xmlns:a16="http://schemas.microsoft.com/office/drawing/2014/main" id="{7D15E5E8-838B-4C40-93CD-C21973B79D62}"/>
              </a:ext>
            </a:extLst>
          </p:cNvPr>
          <p:cNvPicPr>
            <a:picLocks noChangeAspect="1"/>
          </p:cNvPicPr>
          <p:nvPr/>
        </p:nvPicPr>
        <p:blipFill>
          <a:blip r:embed="rId6"/>
          <a:stretch>
            <a:fillRect/>
          </a:stretch>
        </p:blipFill>
        <p:spPr>
          <a:xfrm>
            <a:off x="7234237" y="2379657"/>
            <a:ext cx="4356000" cy="156628"/>
          </a:xfrm>
          <a:prstGeom prst="rect">
            <a:avLst/>
          </a:prstGeom>
        </p:spPr>
      </p:pic>
      <p:grpSp>
        <p:nvGrpSpPr>
          <p:cNvPr id="32" name="Efficiency">
            <a:extLst>
              <a:ext uri="{FF2B5EF4-FFF2-40B4-BE49-F238E27FC236}">
                <a16:creationId xmlns:a16="http://schemas.microsoft.com/office/drawing/2014/main" id="{6CB59849-4DA9-419C-91DB-B8D5531AA920}"/>
              </a:ext>
            </a:extLst>
          </p:cNvPr>
          <p:cNvGrpSpPr/>
          <p:nvPr/>
        </p:nvGrpSpPr>
        <p:grpSpPr>
          <a:xfrm>
            <a:off x="590400" y="633600"/>
            <a:ext cx="11008800" cy="5594400"/>
            <a:chOff x="590400" y="633600"/>
            <a:chExt cx="11008800" cy="5594400"/>
          </a:xfrm>
        </p:grpSpPr>
        <p:pic>
          <p:nvPicPr>
            <p:cNvPr id="2" name="Hosp Staff Area Ward/Dept">
              <a:extLst>
                <a:ext uri="{FF2B5EF4-FFF2-40B4-BE49-F238E27FC236}">
                  <a16:creationId xmlns:a16="http://schemas.microsoft.com/office/drawing/2014/main" id="{58275F31-1CE2-475D-821E-39A4AB2D629F}"/>
                </a:ext>
              </a:extLst>
            </p:cNvPr>
            <p:cNvPicPr>
              <a:picLocks noChangeAspect="1"/>
            </p:cNvPicPr>
            <p:nvPr/>
          </p:nvPicPr>
          <p:blipFill rotWithShape="1">
            <a:blip r:embed="rId7">
              <a:extLst>
                <a:ext uri="{28A0092B-C50C-407E-A947-70E740481C1C}">
                  <a14:useLocalDpi xmlns:a14="http://schemas.microsoft.com/office/drawing/2010/main" val="0"/>
                </a:ext>
              </a:extLst>
            </a:blip>
            <a:srcRect l="225" t="916" r="872" b="916"/>
            <a:stretch/>
          </p:blipFill>
          <p:spPr>
            <a:xfrm>
              <a:off x="590400" y="633600"/>
              <a:ext cx="11008800" cy="5594400"/>
            </a:xfrm>
            <a:prstGeom prst="rect">
              <a:avLst/>
            </a:prstGeom>
            <a:ln w="19050">
              <a:solidFill>
                <a:schemeClr val="tx1"/>
              </a:solidFill>
            </a:ln>
          </p:spPr>
        </p:pic>
        <p:pic>
          <p:nvPicPr>
            <p:cNvPr id="30" name="Hosp Staff Area">
              <a:extLst>
                <a:ext uri="{FF2B5EF4-FFF2-40B4-BE49-F238E27FC236}">
                  <a16:creationId xmlns:a16="http://schemas.microsoft.com/office/drawing/2014/main" id="{58401E03-7885-4D51-8744-95B37F099D42}"/>
                </a:ext>
              </a:extLst>
            </p:cNvPr>
            <p:cNvPicPr preferRelativeResize="0">
              <a:picLocks/>
            </p:cNvPicPr>
            <p:nvPr/>
          </p:nvPicPr>
          <p:blipFill>
            <a:blip r:embed="rId8"/>
            <a:stretch>
              <a:fillRect/>
            </a:stretch>
          </p:blipFill>
          <p:spPr>
            <a:xfrm>
              <a:off x="7234654" y="4819196"/>
              <a:ext cx="4356000" cy="154800"/>
            </a:xfrm>
            <a:prstGeom prst="rect">
              <a:avLst/>
            </a:prstGeom>
          </p:spPr>
        </p:pic>
        <p:pic>
          <p:nvPicPr>
            <p:cNvPr id="5" name="Ward Period Additional staff">
              <a:extLst>
                <a:ext uri="{FF2B5EF4-FFF2-40B4-BE49-F238E27FC236}">
                  <a16:creationId xmlns:a16="http://schemas.microsoft.com/office/drawing/2014/main" id="{1E009931-EB27-45E8-B03C-082FCD3D706D}"/>
                </a:ext>
              </a:extLst>
            </p:cNvPr>
            <p:cNvPicPr preferRelativeResize="0">
              <a:picLocks/>
            </p:cNvPicPr>
            <p:nvPr/>
          </p:nvPicPr>
          <p:blipFill>
            <a:blip r:embed="rId9"/>
            <a:stretch>
              <a:fillRect/>
            </a:stretch>
          </p:blipFill>
          <p:spPr>
            <a:xfrm>
              <a:off x="2800433" y="4357924"/>
              <a:ext cx="4356000" cy="154800"/>
            </a:xfrm>
            <a:prstGeom prst="rect">
              <a:avLst/>
            </a:prstGeom>
          </p:spPr>
        </p:pic>
        <p:pic>
          <p:nvPicPr>
            <p:cNvPr id="13" name="Ward Ave Pt Days">
              <a:extLst>
                <a:ext uri="{FF2B5EF4-FFF2-40B4-BE49-F238E27FC236}">
                  <a16:creationId xmlns:a16="http://schemas.microsoft.com/office/drawing/2014/main" id="{B9178D6F-FD66-4BA8-8C5F-C0499940C019}"/>
                </a:ext>
              </a:extLst>
            </p:cNvPr>
            <p:cNvPicPr preferRelativeResize="0">
              <a:picLocks/>
            </p:cNvPicPr>
            <p:nvPr/>
          </p:nvPicPr>
          <p:blipFill rotWithShape="1">
            <a:blip r:embed="rId10"/>
            <a:srcRect t="9278" b="11826"/>
            <a:stretch/>
          </p:blipFill>
          <p:spPr>
            <a:xfrm>
              <a:off x="2800800" y="4980187"/>
              <a:ext cx="4356000" cy="144000"/>
            </a:xfrm>
            <a:prstGeom prst="rect">
              <a:avLst/>
            </a:prstGeom>
          </p:spPr>
        </p:pic>
        <p:pic>
          <p:nvPicPr>
            <p:cNvPr id="15" name="Nurse Intensity">
              <a:extLst>
                <a:ext uri="{FF2B5EF4-FFF2-40B4-BE49-F238E27FC236}">
                  <a16:creationId xmlns:a16="http://schemas.microsoft.com/office/drawing/2014/main" id="{3F4C65C5-55DD-4F80-B29B-8B5877822014}"/>
                </a:ext>
              </a:extLst>
            </p:cNvPr>
            <p:cNvPicPr preferRelativeResize="0">
              <a:picLocks/>
            </p:cNvPicPr>
            <p:nvPr/>
          </p:nvPicPr>
          <p:blipFill>
            <a:blip r:embed="rId11"/>
            <a:stretch>
              <a:fillRect/>
            </a:stretch>
          </p:blipFill>
          <p:spPr>
            <a:xfrm>
              <a:off x="2800800" y="5578888"/>
              <a:ext cx="4356000" cy="154800"/>
            </a:xfrm>
            <a:prstGeom prst="rect">
              <a:avLst/>
            </a:prstGeom>
          </p:spPr>
        </p:pic>
        <p:pic>
          <p:nvPicPr>
            <p:cNvPr id="25" name="Hospital Period Add Staff">
              <a:extLst>
                <a:ext uri="{FF2B5EF4-FFF2-40B4-BE49-F238E27FC236}">
                  <a16:creationId xmlns:a16="http://schemas.microsoft.com/office/drawing/2014/main" id="{3CDDE1F1-3197-4294-8FEE-E0BF457D58AB}"/>
                </a:ext>
              </a:extLst>
            </p:cNvPr>
            <p:cNvPicPr preferRelativeResize="0">
              <a:picLocks/>
            </p:cNvPicPr>
            <p:nvPr/>
          </p:nvPicPr>
          <p:blipFill>
            <a:blip r:embed="rId12"/>
            <a:stretch>
              <a:fillRect/>
            </a:stretch>
          </p:blipFill>
          <p:spPr>
            <a:xfrm>
              <a:off x="7234654" y="5132820"/>
              <a:ext cx="4356000" cy="154800"/>
            </a:xfrm>
            <a:prstGeom prst="rect">
              <a:avLst/>
            </a:prstGeom>
          </p:spPr>
        </p:pic>
      </p:grpSp>
      <p:pic>
        <p:nvPicPr>
          <p:cNvPr id="7" name="Clinical">
            <a:extLst>
              <a:ext uri="{FF2B5EF4-FFF2-40B4-BE49-F238E27FC236}">
                <a16:creationId xmlns:a16="http://schemas.microsoft.com/office/drawing/2014/main" id="{2CE8885A-16F9-4F14-95DF-98511DB87564}"/>
              </a:ext>
            </a:extLst>
          </p:cNvPr>
          <p:cNvPicPr>
            <a:picLocks noChangeAspect="1"/>
          </p:cNvPicPr>
          <p:nvPr/>
        </p:nvPicPr>
        <p:blipFill rotWithShape="1">
          <a:blip r:embed="rId13">
            <a:extLst>
              <a:ext uri="{28A0092B-C50C-407E-A947-70E740481C1C}">
                <a14:useLocalDpi xmlns:a14="http://schemas.microsoft.com/office/drawing/2010/main" val="0"/>
              </a:ext>
            </a:extLst>
          </a:blip>
          <a:srcRect l="225" t="916" r="872" b="916"/>
          <a:stretch/>
        </p:blipFill>
        <p:spPr>
          <a:xfrm>
            <a:off x="590400" y="633600"/>
            <a:ext cx="11008800" cy="5594400"/>
          </a:xfrm>
          <a:prstGeom prst="rect">
            <a:avLst/>
          </a:prstGeom>
          <a:ln w="19050">
            <a:solidFill>
              <a:schemeClr val="tx1"/>
            </a:solidFill>
          </a:ln>
        </p:spPr>
      </p:pic>
      <p:grpSp>
        <p:nvGrpSpPr>
          <p:cNvPr id="29" name="Allied Health">
            <a:extLst>
              <a:ext uri="{FF2B5EF4-FFF2-40B4-BE49-F238E27FC236}">
                <a16:creationId xmlns:a16="http://schemas.microsoft.com/office/drawing/2014/main" id="{B7297160-8D7C-4305-B7C8-8991A4D6BCCE}"/>
              </a:ext>
            </a:extLst>
          </p:cNvPr>
          <p:cNvGrpSpPr/>
          <p:nvPr/>
        </p:nvGrpSpPr>
        <p:grpSpPr>
          <a:xfrm>
            <a:off x="590400" y="633600"/>
            <a:ext cx="11008800" cy="5594400"/>
            <a:chOff x="590400" y="633600"/>
            <a:chExt cx="11008800" cy="5594400"/>
          </a:xfrm>
        </p:grpSpPr>
        <p:pic>
          <p:nvPicPr>
            <p:cNvPr id="27" name="Ward AH Contacts">
              <a:extLst>
                <a:ext uri="{FF2B5EF4-FFF2-40B4-BE49-F238E27FC236}">
                  <a16:creationId xmlns:a16="http://schemas.microsoft.com/office/drawing/2014/main" id="{24167BCA-2BB5-43D2-A295-1FFDB53EFAC1}"/>
                </a:ext>
              </a:extLst>
            </p:cNvPr>
            <p:cNvPicPr>
              <a:picLocks noChangeAspect="1"/>
            </p:cNvPicPr>
            <p:nvPr/>
          </p:nvPicPr>
          <p:blipFill rotWithShape="1">
            <a:blip r:embed="rId14">
              <a:extLst>
                <a:ext uri="{28A0092B-C50C-407E-A947-70E740481C1C}">
                  <a14:useLocalDpi xmlns:a14="http://schemas.microsoft.com/office/drawing/2010/main" val="0"/>
                </a:ext>
              </a:extLst>
            </a:blip>
            <a:srcRect l="226" t="916" r="873" b="916"/>
            <a:stretch/>
          </p:blipFill>
          <p:spPr>
            <a:xfrm>
              <a:off x="590400" y="633600"/>
              <a:ext cx="11008800" cy="5594400"/>
            </a:xfrm>
            <a:prstGeom prst="rect">
              <a:avLst/>
            </a:prstGeom>
            <a:ln w="19050">
              <a:solidFill>
                <a:schemeClr val="tx1"/>
              </a:solidFill>
            </a:ln>
          </p:spPr>
        </p:pic>
        <p:pic>
          <p:nvPicPr>
            <p:cNvPr id="28" name="Hosp AH Contacts">
              <a:extLst>
                <a:ext uri="{FF2B5EF4-FFF2-40B4-BE49-F238E27FC236}">
                  <a16:creationId xmlns:a16="http://schemas.microsoft.com/office/drawing/2014/main" id="{47AE97E3-2675-4919-BBED-E0E147E165CB}"/>
                </a:ext>
              </a:extLst>
            </p:cNvPr>
            <p:cNvPicPr preferRelativeResize="0">
              <a:picLocks/>
            </p:cNvPicPr>
            <p:nvPr/>
          </p:nvPicPr>
          <p:blipFill rotWithShape="1">
            <a:blip r:embed="rId15"/>
            <a:srcRect/>
            <a:stretch/>
          </p:blipFill>
          <p:spPr>
            <a:xfrm>
              <a:off x="7224893" y="3300412"/>
              <a:ext cx="4356000" cy="154800"/>
            </a:xfrm>
            <a:prstGeom prst="rect">
              <a:avLst/>
            </a:prstGeom>
          </p:spPr>
        </p:pic>
      </p:grpSp>
      <p:grpSp>
        <p:nvGrpSpPr>
          <p:cNvPr id="36" name="Specialist Nurse" hidden="1">
            <a:extLst>
              <a:ext uri="{FF2B5EF4-FFF2-40B4-BE49-F238E27FC236}">
                <a16:creationId xmlns:a16="http://schemas.microsoft.com/office/drawing/2014/main" id="{31287825-C57C-47BC-9D66-D0B7557E4DAB}"/>
              </a:ext>
            </a:extLst>
          </p:cNvPr>
          <p:cNvGrpSpPr/>
          <p:nvPr/>
        </p:nvGrpSpPr>
        <p:grpSpPr>
          <a:xfrm>
            <a:off x="590400" y="633600"/>
            <a:ext cx="12388949" cy="5594400"/>
            <a:chOff x="590400" y="633600"/>
            <a:chExt cx="12388949" cy="5594400"/>
          </a:xfrm>
        </p:grpSpPr>
        <p:pic>
          <p:nvPicPr>
            <p:cNvPr id="31" name="Picture 30">
              <a:extLst>
                <a:ext uri="{FF2B5EF4-FFF2-40B4-BE49-F238E27FC236}">
                  <a16:creationId xmlns:a16="http://schemas.microsoft.com/office/drawing/2014/main" id="{C4DA942E-2B90-4F78-9929-625099BB7BFA}"/>
                </a:ext>
              </a:extLst>
            </p:cNvPr>
            <p:cNvPicPr>
              <a:picLocks noChangeAspect="1"/>
            </p:cNvPicPr>
            <p:nvPr/>
          </p:nvPicPr>
          <p:blipFill rotWithShape="1">
            <a:blip r:embed="rId16"/>
            <a:srcRect l="216" t="915" r="884" b="915"/>
            <a:stretch/>
          </p:blipFill>
          <p:spPr>
            <a:xfrm>
              <a:off x="590400" y="633600"/>
              <a:ext cx="11008800" cy="5594400"/>
            </a:xfrm>
            <a:prstGeom prst="rect">
              <a:avLst/>
            </a:prstGeom>
            <a:ln w="19050">
              <a:solidFill>
                <a:schemeClr val="tx1"/>
              </a:solidFill>
            </a:ln>
          </p:spPr>
        </p:pic>
        <p:pic>
          <p:nvPicPr>
            <p:cNvPr id="35" name="Picture 34">
              <a:extLst>
                <a:ext uri="{FF2B5EF4-FFF2-40B4-BE49-F238E27FC236}">
                  <a16:creationId xmlns:a16="http://schemas.microsoft.com/office/drawing/2014/main" id="{C1DDC00E-F71F-4578-B493-17A25E2491FF}"/>
                </a:ext>
              </a:extLst>
            </p:cNvPr>
            <p:cNvPicPr>
              <a:picLocks noChangeAspect="1"/>
            </p:cNvPicPr>
            <p:nvPr/>
          </p:nvPicPr>
          <p:blipFill rotWithShape="1">
            <a:blip r:embed="rId17"/>
            <a:srcRect l="-31889" t="-35989" r="-31889" b="-35989"/>
            <a:stretch/>
          </p:blipFill>
          <p:spPr>
            <a:xfrm>
              <a:off x="5845124" y="3253987"/>
              <a:ext cx="7134225" cy="247650"/>
            </a:xfrm>
            <a:prstGeom prst="rect">
              <a:avLst/>
            </a:prstGeom>
          </p:spPr>
        </p:pic>
      </p:grpSp>
      <p:pic>
        <p:nvPicPr>
          <p:cNvPr id="26" name="Staff">
            <a:extLst>
              <a:ext uri="{FF2B5EF4-FFF2-40B4-BE49-F238E27FC236}">
                <a16:creationId xmlns:a16="http://schemas.microsoft.com/office/drawing/2014/main" id="{6F6D321A-BAB2-4F58-838B-DA17B6951331}"/>
              </a:ext>
            </a:extLst>
          </p:cNvPr>
          <p:cNvPicPr>
            <a:picLocks noChangeAspect="1"/>
          </p:cNvPicPr>
          <p:nvPr/>
        </p:nvPicPr>
        <p:blipFill rotWithShape="1">
          <a:blip r:embed="rId18"/>
          <a:srcRect l="216" t="915" r="884" b="915"/>
          <a:stretch/>
        </p:blipFill>
        <p:spPr>
          <a:xfrm>
            <a:off x="590400" y="633600"/>
            <a:ext cx="11008800" cy="5594400"/>
          </a:xfrm>
          <a:prstGeom prst="rect">
            <a:avLst/>
          </a:prstGeom>
          <a:ln w="19050">
            <a:solidFill>
              <a:schemeClr val="tx1"/>
            </a:solidFill>
          </a:ln>
        </p:spPr>
      </p:pic>
      <p:grpSp>
        <p:nvGrpSpPr>
          <p:cNvPr id="24" name="HRM">
            <a:extLst>
              <a:ext uri="{FF2B5EF4-FFF2-40B4-BE49-F238E27FC236}">
                <a16:creationId xmlns:a16="http://schemas.microsoft.com/office/drawing/2014/main" id="{F8F69FC5-35F6-4313-AC48-8108F37DED08}"/>
              </a:ext>
            </a:extLst>
          </p:cNvPr>
          <p:cNvGrpSpPr/>
          <p:nvPr/>
        </p:nvGrpSpPr>
        <p:grpSpPr>
          <a:xfrm>
            <a:off x="590400" y="633600"/>
            <a:ext cx="11008800" cy="5594400"/>
            <a:chOff x="590400" y="633600"/>
            <a:chExt cx="11008800" cy="5594400"/>
          </a:xfrm>
        </p:grpSpPr>
        <p:pic>
          <p:nvPicPr>
            <p:cNvPr id="18" name="Picture 17">
              <a:extLst>
                <a:ext uri="{FF2B5EF4-FFF2-40B4-BE49-F238E27FC236}">
                  <a16:creationId xmlns:a16="http://schemas.microsoft.com/office/drawing/2014/main" id="{B60D8EAE-6300-4980-BBC4-8B6332BAD71A}"/>
                </a:ext>
              </a:extLst>
            </p:cNvPr>
            <p:cNvPicPr>
              <a:picLocks noChangeAspect="1"/>
            </p:cNvPicPr>
            <p:nvPr/>
          </p:nvPicPr>
          <p:blipFill rotWithShape="1">
            <a:blip r:embed="rId19"/>
            <a:srcRect l="216" t="915" r="884" b="915"/>
            <a:stretch/>
          </p:blipFill>
          <p:spPr>
            <a:xfrm>
              <a:off x="590400" y="633600"/>
              <a:ext cx="11008800" cy="5594400"/>
            </a:xfrm>
            <a:prstGeom prst="rect">
              <a:avLst/>
            </a:prstGeom>
            <a:ln w="19050">
              <a:solidFill>
                <a:schemeClr val="tx1"/>
              </a:solidFill>
            </a:ln>
          </p:spPr>
        </p:pic>
        <p:pic>
          <p:nvPicPr>
            <p:cNvPr id="19" name="Picture 18">
              <a:extLst>
                <a:ext uri="{FF2B5EF4-FFF2-40B4-BE49-F238E27FC236}">
                  <a16:creationId xmlns:a16="http://schemas.microsoft.com/office/drawing/2014/main" id="{60B35DBE-9435-4FD1-872A-E161E52CB89A}"/>
                </a:ext>
              </a:extLst>
            </p:cNvPr>
            <p:cNvPicPr>
              <a:picLocks noChangeAspect="1"/>
            </p:cNvPicPr>
            <p:nvPr/>
          </p:nvPicPr>
          <p:blipFill>
            <a:blip r:embed="rId20"/>
            <a:stretch>
              <a:fillRect/>
            </a:stretch>
          </p:blipFill>
          <p:spPr>
            <a:xfrm>
              <a:off x="7371419" y="4478530"/>
              <a:ext cx="4176000" cy="170941"/>
            </a:xfrm>
            <a:prstGeom prst="rect">
              <a:avLst/>
            </a:prstGeom>
          </p:spPr>
        </p:pic>
        <p:pic>
          <p:nvPicPr>
            <p:cNvPr id="20" name="Picture 19">
              <a:extLst>
                <a:ext uri="{FF2B5EF4-FFF2-40B4-BE49-F238E27FC236}">
                  <a16:creationId xmlns:a16="http://schemas.microsoft.com/office/drawing/2014/main" id="{6C57ED59-9FFE-48E7-84E7-FB1C7F05AED3}"/>
                </a:ext>
              </a:extLst>
            </p:cNvPr>
            <p:cNvPicPr>
              <a:picLocks noChangeAspect="1"/>
            </p:cNvPicPr>
            <p:nvPr/>
          </p:nvPicPr>
          <p:blipFill>
            <a:blip r:embed="rId21"/>
            <a:stretch>
              <a:fillRect/>
            </a:stretch>
          </p:blipFill>
          <p:spPr>
            <a:xfrm>
              <a:off x="3091548" y="4817383"/>
              <a:ext cx="4176000" cy="162806"/>
            </a:xfrm>
            <a:prstGeom prst="rect">
              <a:avLst/>
            </a:prstGeom>
          </p:spPr>
        </p:pic>
        <p:pic>
          <p:nvPicPr>
            <p:cNvPr id="21" name="Picture 20">
              <a:extLst>
                <a:ext uri="{FF2B5EF4-FFF2-40B4-BE49-F238E27FC236}">
                  <a16:creationId xmlns:a16="http://schemas.microsoft.com/office/drawing/2014/main" id="{4C50CE54-BF78-400D-A7D9-7F70673E26EC}"/>
                </a:ext>
              </a:extLst>
            </p:cNvPr>
            <p:cNvPicPr>
              <a:picLocks noChangeAspect="1"/>
            </p:cNvPicPr>
            <p:nvPr/>
          </p:nvPicPr>
          <p:blipFill>
            <a:blip r:embed="rId22"/>
            <a:stretch>
              <a:fillRect/>
            </a:stretch>
          </p:blipFill>
          <p:spPr>
            <a:xfrm>
              <a:off x="7371419" y="4811884"/>
              <a:ext cx="4176000" cy="162176"/>
            </a:xfrm>
            <a:prstGeom prst="rect">
              <a:avLst/>
            </a:prstGeom>
          </p:spPr>
        </p:pic>
        <p:pic>
          <p:nvPicPr>
            <p:cNvPr id="22" name="Picture 21">
              <a:extLst>
                <a:ext uri="{FF2B5EF4-FFF2-40B4-BE49-F238E27FC236}">
                  <a16:creationId xmlns:a16="http://schemas.microsoft.com/office/drawing/2014/main" id="{4FF89000-78F5-425C-875E-FAB9DEFBC761}"/>
                </a:ext>
              </a:extLst>
            </p:cNvPr>
            <p:cNvPicPr>
              <a:picLocks noChangeAspect="1"/>
            </p:cNvPicPr>
            <p:nvPr/>
          </p:nvPicPr>
          <p:blipFill rotWithShape="1">
            <a:blip r:embed="rId23"/>
            <a:srcRect t="-5166" b="-5166"/>
            <a:stretch/>
          </p:blipFill>
          <p:spPr>
            <a:xfrm>
              <a:off x="3091548" y="5156125"/>
              <a:ext cx="4176000" cy="178737"/>
            </a:xfrm>
            <a:prstGeom prst="rect">
              <a:avLst/>
            </a:prstGeom>
          </p:spPr>
        </p:pic>
        <p:pic>
          <p:nvPicPr>
            <p:cNvPr id="23" name="Picture 22">
              <a:extLst>
                <a:ext uri="{FF2B5EF4-FFF2-40B4-BE49-F238E27FC236}">
                  <a16:creationId xmlns:a16="http://schemas.microsoft.com/office/drawing/2014/main" id="{1CE674C1-CFF2-4171-87AD-59C87E2A159B}"/>
                </a:ext>
              </a:extLst>
            </p:cNvPr>
            <p:cNvPicPr>
              <a:picLocks noChangeAspect="1"/>
            </p:cNvPicPr>
            <p:nvPr/>
          </p:nvPicPr>
          <p:blipFill>
            <a:blip r:embed="rId24"/>
            <a:stretch>
              <a:fillRect/>
            </a:stretch>
          </p:blipFill>
          <p:spPr>
            <a:xfrm>
              <a:off x="7371419" y="5158281"/>
              <a:ext cx="4176000" cy="162807"/>
            </a:xfrm>
            <a:prstGeom prst="rect">
              <a:avLst/>
            </a:prstGeom>
          </p:spPr>
        </p:pic>
      </p:grpSp>
      <p:pic>
        <p:nvPicPr>
          <p:cNvPr id="33" name="Roster">
            <a:extLst>
              <a:ext uri="{FF2B5EF4-FFF2-40B4-BE49-F238E27FC236}">
                <a16:creationId xmlns:a16="http://schemas.microsoft.com/office/drawing/2014/main" id="{1788EF23-C897-42D5-9111-40FED5683AE7}"/>
              </a:ext>
            </a:extLst>
          </p:cNvPr>
          <p:cNvPicPr>
            <a:picLocks noChangeAspect="1"/>
          </p:cNvPicPr>
          <p:nvPr/>
        </p:nvPicPr>
        <p:blipFill rotWithShape="1">
          <a:blip r:embed="rId25"/>
          <a:srcRect l="216" t="915" r="884" b="915"/>
          <a:stretch/>
        </p:blipFill>
        <p:spPr>
          <a:xfrm>
            <a:off x="590400" y="633600"/>
            <a:ext cx="11008800" cy="5594400"/>
          </a:xfrm>
          <a:prstGeom prst="rect">
            <a:avLst/>
          </a:prstGeom>
          <a:ln w="19050">
            <a:solidFill>
              <a:schemeClr val="tx1"/>
            </a:solidFill>
          </a:ln>
        </p:spPr>
      </p:pic>
    </p:spTree>
    <p:extLst>
      <p:ext uri="{BB962C8B-B14F-4D97-AF65-F5344CB8AC3E}">
        <p14:creationId xmlns:p14="http://schemas.microsoft.com/office/powerpoint/2010/main" val="200800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48">
      <a:dk1>
        <a:srgbClr val="003760"/>
      </a:dk1>
      <a:lt1>
        <a:sysClr val="window" lastClr="FFFFFF"/>
      </a:lt1>
      <a:dk2>
        <a:srgbClr val="0070C0"/>
      </a:dk2>
      <a:lt2>
        <a:srgbClr val="FFFFFF"/>
      </a:lt2>
      <a:accent1>
        <a:srgbClr val="FFFFFF"/>
      </a:accent1>
      <a:accent2>
        <a:srgbClr val="C1B56B"/>
      </a:accent2>
      <a:accent3>
        <a:srgbClr val="4BAF73"/>
      </a:accent3>
      <a:accent4>
        <a:srgbClr val="5AA6C0"/>
      </a:accent4>
      <a:accent5>
        <a:srgbClr val="D17DF9"/>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tx1"/>
          </a:solidFill>
        </a:ln>
      </a:spPr>
      <a:bodyPr wrap="none" lIns="91440" tIns="45720" rIns="91440" bIns="45720">
        <a:spAutoFit/>
      </a:bodyPr>
      <a:lstStyle>
        <a:defPPr algn="ctr">
          <a:defRPr b="0" cap="none" spc="0" dirty="0" smtClean="0">
            <a:ln w="0"/>
            <a:solidFill>
              <a:schemeClr val="tx1"/>
            </a:solidFill>
          </a:defRPr>
        </a:defPPr>
      </a:lstStyle>
    </a:spDef>
    <a:lnDef>
      <a:spPr>
        <a:ln w="19050">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686F69C80742448ECA8C09205D5645" ma:contentTypeVersion="10" ma:contentTypeDescription="Create a new document." ma:contentTypeScope="" ma:versionID="b40aa786f60784c25e6eece6a4110950">
  <xsd:schema xmlns:xsd="http://www.w3.org/2001/XMLSchema" xmlns:xs="http://www.w3.org/2001/XMLSchema" xmlns:p="http://schemas.microsoft.com/office/2006/metadata/properties" xmlns:ns3="3599a253-446b-4516-97ac-0058995590e3" targetNamespace="http://schemas.microsoft.com/office/2006/metadata/properties" ma:root="true" ma:fieldsID="804349bfda29386ab4cf2f3338bf41ac" ns3:_="">
    <xsd:import namespace="3599a253-446b-4516-97ac-0058995590e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99a253-446b-4516-97ac-0058995590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2BE2E7-1B52-44F5-A167-95E738C6222C}">
  <ds:schemaRefs>
    <ds:schemaRef ds:uri="3599a253-446b-4516-97ac-0058995590e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568B70B-D8A3-4C25-B5F6-44180B689162}">
  <ds:schemaRefs>
    <ds:schemaRef ds:uri="http://purl.org/dc/elements/1.1/"/>
    <ds:schemaRef ds:uri="http://purl.org/dc/terms/"/>
    <ds:schemaRef ds:uri="http://schemas.microsoft.com/office/2006/documentManagement/types"/>
    <ds:schemaRef ds:uri="3599a253-446b-4516-97ac-0058995590e3"/>
    <ds:schemaRef ds:uri="http://schemas.microsoft.com/office/2006/metadata/properties"/>
    <ds:schemaRef ds:uri="http://schemas.microsoft.com/office/infopath/2007/PartnerControls"/>
    <ds:schemaRef ds:uri="http://www.w3.org/XML/1998/namespace"/>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A80E2262-B14E-4522-8F0A-89ACCBFE76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Banded</Template>
  <TotalTime>11198</TotalTime>
  <Words>2582</Words>
  <Application>Microsoft Office PowerPoint</Application>
  <PresentationFormat>Widescreen</PresentationFormat>
  <Paragraphs>280</Paragraphs>
  <Slides>16</Slides>
  <Notes>3</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TrendCare v3.6 to v3.6.1 Upgrade Guide</vt:lpstr>
      <vt:lpstr>LaunchPad</vt:lpstr>
      <vt:lpstr>Process General - Allocate Staff</vt:lpstr>
      <vt:lpstr>Inpatient Shift Data Screen</vt:lpstr>
      <vt:lpstr>Allocate - Patient Diets</vt:lpstr>
      <vt:lpstr>Allocate Patient Conditions</vt:lpstr>
      <vt:lpstr>Allied Health Register</vt:lpstr>
      <vt:lpstr>Roster Maintenance and Development</vt:lpstr>
      <vt:lpstr>New Reports</vt:lpstr>
      <vt:lpstr>Enhanced Reports</vt:lpstr>
      <vt:lpstr>New Lists/Forms</vt:lpstr>
      <vt:lpstr>Maintain Hospitals</vt:lpstr>
      <vt:lpstr>Maintain - General</vt:lpstr>
      <vt:lpstr>Maintain Staff</vt:lpstr>
      <vt:lpstr>System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TrendCare Upgrade v3.6-v3.6.1</dc:title>
  <dc:creator>tony@trendcare.com.au</dc:creator>
  <cp:lastModifiedBy>Luke Hutley</cp:lastModifiedBy>
  <cp:revision>8</cp:revision>
  <dcterms:created xsi:type="dcterms:W3CDTF">2018-03-19T05:27:31Z</dcterms:created>
  <dcterms:modified xsi:type="dcterms:W3CDTF">2021-06-09T01:29:19Z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0x01010036686F69C80742448ECA8C09205D5645</vt:lpwstr>
  </property>
</Properties>
</file>